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31"/>
  </p:notesMasterIdLst>
  <p:handoutMasterIdLst>
    <p:handoutMasterId r:id="rId32"/>
  </p:handoutMasterIdLst>
  <p:sldIdLst>
    <p:sldId id="257" r:id="rId7"/>
    <p:sldId id="437" r:id="rId8"/>
    <p:sldId id="430" r:id="rId9"/>
    <p:sldId id="431" r:id="rId10"/>
    <p:sldId id="433" r:id="rId11"/>
    <p:sldId id="435" r:id="rId12"/>
    <p:sldId id="436" r:id="rId13"/>
    <p:sldId id="434" r:id="rId14"/>
    <p:sldId id="426" r:id="rId15"/>
    <p:sldId id="409" r:id="rId16"/>
    <p:sldId id="410" r:id="rId17"/>
    <p:sldId id="411" r:id="rId18"/>
    <p:sldId id="389" r:id="rId19"/>
    <p:sldId id="395" r:id="rId20"/>
    <p:sldId id="412" r:id="rId21"/>
    <p:sldId id="413" r:id="rId22"/>
    <p:sldId id="414" r:id="rId23"/>
    <p:sldId id="427" r:id="rId24"/>
    <p:sldId id="418" r:id="rId25"/>
    <p:sldId id="428" r:id="rId26"/>
    <p:sldId id="424" r:id="rId27"/>
    <p:sldId id="425" r:id="rId28"/>
    <p:sldId id="429" r:id="rId29"/>
    <p:sldId id="371" r:id="rId30"/>
  </p:sldIdLst>
  <p:sldSz cx="9144000" cy="5143500" type="screen16x9"/>
  <p:notesSz cx="6797675" cy="9926638"/>
  <p:defaultTextStyle>
    <a:defPPr>
      <a:defRPr lang="es-E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
          <p15:clr>
            <a:srgbClr val="A4A3A4"/>
          </p15:clr>
        </p15:guide>
        <p15:guide id="3" pos="2880">
          <p15:clr>
            <a:srgbClr val="A4A3A4"/>
          </p15:clr>
        </p15:guide>
        <p15:guide id="4" pos="5465">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a:srgbClr val="008B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8395" autoAdjust="0"/>
  </p:normalViewPr>
  <p:slideViewPr>
    <p:cSldViewPr>
      <p:cViewPr varScale="1">
        <p:scale>
          <a:sx n="95" d="100"/>
          <a:sy n="95" d="100"/>
        </p:scale>
        <p:origin x="-852" y="-84"/>
      </p:cViewPr>
      <p:guideLst>
        <p:guide orient="horz" pos="1620"/>
        <p:guide pos="288"/>
        <p:guide pos="2880"/>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8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6B74A507-A2AF-4C10-8AA8-BC08071F88CA}" type="datetimeFigureOut">
              <a:rPr lang="en-US" smtClean="0"/>
              <a:pPr/>
              <a:t>5/8/2018</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EDAF550C-2D8F-4BDF-9A21-DAC629267DAC}" type="slidenum">
              <a:rPr lang="en-US" smtClean="0"/>
              <a:pPr/>
              <a:t>‹Nº›</a:t>
            </a:fld>
            <a:endParaRPr lang="en-US"/>
          </a:p>
        </p:txBody>
      </p:sp>
    </p:spTree>
    <p:extLst>
      <p:ext uri="{BB962C8B-B14F-4D97-AF65-F5344CB8AC3E}">
        <p14:creationId xmlns:p14="http://schemas.microsoft.com/office/powerpoint/2010/main" xmlns="" val="2760906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332"/>
          </a:xfrm>
          <a:prstGeom prst="rect">
            <a:avLst/>
          </a:prstGeom>
        </p:spPr>
        <p:txBody>
          <a:bodyPr vert="horz" wrap="square" lIns="91294" tIns="45647" rIns="91294" bIns="45647" numCol="1" anchor="t" anchorCtr="0" compatLnSpc="1">
            <a:prstTxWarp prst="textNoShape">
              <a:avLst/>
            </a:prstTxWarp>
          </a:bodyPr>
          <a:lstStyle>
            <a:lvl1pPr>
              <a:defRPr sz="1200">
                <a:latin typeface="Arial" charset="0"/>
                <a:ea typeface="MS PGothic" charset="0"/>
                <a:cs typeface="MS PGothic" charset="0"/>
              </a:defRPr>
            </a:lvl1pPr>
          </a:lstStyle>
          <a:p>
            <a:pPr>
              <a:defRPr/>
            </a:pPr>
            <a:endParaRPr lang="en-US"/>
          </a:p>
        </p:txBody>
      </p:sp>
      <p:sp>
        <p:nvSpPr>
          <p:cNvPr id="3" name="2 Marcador de fecha"/>
          <p:cNvSpPr>
            <a:spLocks noGrp="1"/>
          </p:cNvSpPr>
          <p:nvPr>
            <p:ph type="dt" idx="1"/>
          </p:nvPr>
        </p:nvSpPr>
        <p:spPr>
          <a:xfrm>
            <a:off x="3850443" y="0"/>
            <a:ext cx="2945659" cy="496332"/>
          </a:xfrm>
          <a:prstGeom prst="rect">
            <a:avLst/>
          </a:prstGeom>
        </p:spPr>
        <p:txBody>
          <a:bodyPr vert="horz" wrap="square" lIns="91294" tIns="45647" rIns="91294" bIns="45647" numCol="1" anchor="t" anchorCtr="0" compatLnSpc="1">
            <a:prstTxWarp prst="textNoShape">
              <a:avLst/>
            </a:prstTxWarp>
          </a:bodyPr>
          <a:lstStyle>
            <a:lvl1pPr algn="r">
              <a:defRPr sz="1200">
                <a:latin typeface="Arial" pitchFamily="34" charset="0"/>
              </a:defRPr>
            </a:lvl1pPr>
          </a:lstStyle>
          <a:p>
            <a:pPr>
              <a:defRPr/>
            </a:pPr>
            <a:fld id="{8D639C67-B2D1-44BF-AB53-46F0525A0209}" type="datetime1">
              <a:rPr lang="es-ES" altLang="es-ES"/>
              <a:pPr>
                <a:defRPr/>
              </a:pPr>
              <a:t>08/05/2018</a:t>
            </a:fld>
            <a:endParaRPr lang="es-ES" altLang="es-ES"/>
          </a:p>
        </p:txBody>
      </p:sp>
      <p:sp>
        <p:nvSpPr>
          <p:cNvPr id="4" name="3 Marcador de imagen de diapositiva"/>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wrap="square" lIns="91294" tIns="45647" rIns="91294" bIns="45647" numCol="1" anchor="ctr" anchorCtr="0" compatLnSpc="1">
            <a:prstTxWarp prst="textNoShape">
              <a:avLst/>
            </a:prstTxWarp>
          </a:bodyPr>
          <a:lstStyle/>
          <a:p>
            <a:pPr lvl="0"/>
            <a:endParaRPr lang="en-US" noProof="0"/>
          </a:p>
        </p:txBody>
      </p:sp>
      <p:sp>
        <p:nvSpPr>
          <p:cNvPr id="5" name="4 Marcador de notas"/>
          <p:cNvSpPr>
            <a:spLocks noGrp="1"/>
          </p:cNvSpPr>
          <p:nvPr>
            <p:ph type="body" sz="quarter" idx="3"/>
          </p:nvPr>
        </p:nvSpPr>
        <p:spPr>
          <a:xfrm>
            <a:off x="401105" y="4715154"/>
            <a:ext cx="5995466" cy="4466987"/>
          </a:xfrm>
          <a:prstGeom prst="rect">
            <a:avLst/>
          </a:prstGeom>
        </p:spPr>
        <p:txBody>
          <a:bodyPr vert="horz" wrap="square" lIns="91294" tIns="45647" rIns="91294" bIns="45647" numCol="1" anchor="t" anchorCtr="0" compatLnSpc="1">
            <a:prstTxWarp prst="textNoShape">
              <a:avLst/>
            </a:prstTxWarp>
            <a:normAutofit/>
          </a:bodyPr>
          <a:lstStyle/>
          <a:p>
            <a:pPr lvl="0"/>
            <a:r>
              <a:rPr lang="es-ES" altLang="es-ES" noProof="0" smtClean="0"/>
              <a:t>Haga clic para modificar el estilo de texto del patrón</a:t>
            </a:r>
          </a:p>
          <a:p>
            <a:pPr lvl="1"/>
            <a:r>
              <a:rPr lang="es-ES" altLang="es-ES" noProof="0" smtClean="0"/>
              <a:t>Segundo nivel</a:t>
            </a:r>
          </a:p>
          <a:p>
            <a:pPr lvl="2"/>
            <a:r>
              <a:rPr lang="es-ES" altLang="es-ES" noProof="0" smtClean="0"/>
              <a:t>Tercer nivel</a:t>
            </a:r>
          </a:p>
          <a:p>
            <a:pPr lvl="3"/>
            <a:r>
              <a:rPr lang="es-ES" altLang="es-ES" noProof="0" smtClean="0"/>
              <a:t>Cuarto nivel</a:t>
            </a:r>
          </a:p>
          <a:p>
            <a:pPr lvl="4"/>
            <a:r>
              <a:rPr lang="es-ES" altLang="es-ES" noProof="0" smtClean="0"/>
              <a:t>Quinto nivel</a:t>
            </a:r>
          </a:p>
        </p:txBody>
      </p:sp>
      <p:sp>
        <p:nvSpPr>
          <p:cNvPr id="6" name="5 Marcador de pie de página"/>
          <p:cNvSpPr>
            <a:spLocks noGrp="1"/>
          </p:cNvSpPr>
          <p:nvPr>
            <p:ph type="ftr" sz="quarter" idx="4"/>
          </p:nvPr>
        </p:nvSpPr>
        <p:spPr>
          <a:xfrm>
            <a:off x="1" y="9428584"/>
            <a:ext cx="2945659" cy="496332"/>
          </a:xfrm>
          <a:prstGeom prst="rect">
            <a:avLst/>
          </a:prstGeom>
        </p:spPr>
        <p:txBody>
          <a:bodyPr vert="horz" wrap="square" lIns="91294" tIns="45647" rIns="91294" bIns="45647" numCol="1" anchor="b" anchorCtr="0" compatLnSpc="1">
            <a:prstTxWarp prst="textNoShape">
              <a:avLst/>
            </a:prstTxWarp>
          </a:bodyPr>
          <a:lstStyle>
            <a:lvl1pPr>
              <a:defRPr sz="1200">
                <a:latin typeface="Arial" charset="0"/>
                <a:ea typeface="MS PGothic" charset="0"/>
                <a:cs typeface="MS PGothic" charset="0"/>
              </a:defRPr>
            </a:lvl1pPr>
          </a:lstStyle>
          <a:p>
            <a:pPr>
              <a:defRPr/>
            </a:pPr>
            <a:endParaRPr lang="en-US"/>
          </a:p>
        </p:txBody>
      </p:sp>
      <p:sp>
        <p:nvSpPr>
          <p:cNvPr id="7" name="6 Marcador de número de diapositiva"/>
          <p:cNvSpPr>
            <a:spLocks noGrp="1"/>
          </p:cNvSpPr>
          <p:nvPr>
            <p:ph type="sldNum" sz="quarter" idx="5"/>
          </p:nvPr>
        </p:nvSpPr>
        <p:spPr>
          <a:xfrm>
            <a:off x="3850443" y="9428584"/>
            <a:ext cx="2945659" cy="496332"/>
          </a:xfrm>
          <a:prstGeom prst="rect">
            <a:avLst/>
          </a:prstGeom>
        </p:spPr>
        <p:txBody>
          <a:bodyPr vert="horz" wrap="square" lIns="91294" tIns="45647" rIns="91294" bIns="45647" numCol="1" anchor="b" anchorCtr="0" compatLnSpc="1">
            <a:prstTxWarp prst="textNoShape">
              <a:avLst/>
            </a:prstTxWarp>
          </a:bodyPr>
          <a:lstStyle>
            <a:lvl1pPr algn="r">
              <a:defRPr sz="1200">
                <a:latin typeface="Arial" pitchFamily="34" charset="0"/>
              </a:defRPr>
            </a:lvl1pPr>
          </a:lstStyle>
          <a:p>
            <a:pPr>
              <a:defRPr/>
            </a:pPr>
            <a:fld id="{9F2D9E97-F2B1-473F-A145-6C273060B019}" type="slidenum">
              <a:rPr lang="es-ES" altLang="es-ES"/>
              <a:pPr>
                <a:defRPr/>
              </a:pPr>
              <a:t>‹Nº›</a:t>
            </a:fld>
            <a:endParaRPr lang="es-ES" altLang="es-ES"/>
          </a:p>
        </p:txBody>
      </p:sp>
    </p:spTree>
    <p:extLst>
      <p:ext uri="{BB962C8B-B14F-4D97-AF65-F5344CB8AC3E}">
        <p14:creationId xmlns:p14="http://schemas.microsoft.com/office/powerpoint/2010/main" xmlns="" val="3989673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s-ES" smtClean="0">
              <a:latin typeface="Arial"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1761" indent="-285293" eaLnBrk="0" hangingPunct="0">
              <a:defRPr>
                <a:solidFill>
                  <a:schemeClr val="tx1"/>
                </a:solidFill>
                <a:latin typeface="Arial" charset="0"/>
                <a:ea typeface="MS PGothic" pitchFamily="34" charset="-128"/>
              </a:defRPr>
            </a:lvl2pPr>
            <a:lvl3pPr marL="1141171" indent="-228234" eaLnBrk="0" hangingPunct="0">
              <a:defRPr>
                <a:solidFill>
                  <a:schemeClr val="tx1"/>
                </a:solidFill>
                <a:latin typeface="Arial" charset="0"/>
                <a:ea typeface="MS PGothic" pitchFamily="34" charset="-128"/>
              </a:defRPr>
            </a:lvl3pPr>
            <a:lvl4pPr marL="1597640" indent="-228234" eaLnBrk="0" hangingPunct="0">
              <a:defRPr>
                <a:solidFill>
                  <a:schemeClr val="tx1"/>
                </a:solidFill>
                <a:latin typeface="Arial" charset="0"/>
                <a:ea typeface="MS PGothic" pitchFamily="34" charset="-128"/>
              </a:defRPr>
            </a:lvl4pPr>
            <a:lvl5pPr marL="2054108" indent="-228234" eaLnBrk="0" hangingPunct="0">
              <a:defRPr>
                <a:solidFill>
                  <a:schemeClr val="tx1"/>
                </a:solidFill>
                <a:latin typeface="Arial" charset="0"/>
                <a:ea typeface="MS PGothic" pitchFamily="34" charset="-128"/>
              </a:defRPr>
            </a:lvl5pPr>
            <a:lvl6pPr marL="2510577" indent="-228234" eaLnBrk="0" fontAlgn="base" hangingPunct="0">
              <a:spcBef>
                <a:spcPct val="0"/>
              </a:spcBef>
              <a:spcAft>
                <a:spcPct val="0"/>
              </a:spcAft>
              <a:defRPr>
                <a:solidFill>
                  <a:schemeClr val="tx1"/>
                </a:solidFill>
                <a:latin typeface="Arial" charset="0"/>
                <a:ea typeface="MS PGothic" pitchFamily="34" charset="-128"/>
              </a:defRPr>
            </a:lvl6pPr>
            <a:lvl7pPr marL="2967045" indent="-228234" eaLnBrk="0" fontAlgn="base" hangingPunct="0">
              <a:spcBef>
                <a:spcPct val="0"/>
              </a:spcBef>
              <a:spcAft>
                <a:spcPct val="0"/>
              </a:spcAft>
              <a:defRPr>
                <a:solidFill>
                  <a:schemeClr val="tx1"/>
                </a:solidFill>
                <a:latin typeface="Arial" charset="0"/>
                <a:ea typeface="MS PGothic" pitchFamily="34" charset="-128"/>
              </a:defRPr>
            </a:lvl7pPr>
            <a:lvl8pPr marL="3423514" indent="-228234" eaLnBrk="0" fontAlgn="base" hangingPunct="0">
              <a:spcBef>
                <a:spcPct val="0"/>
              </a:spcBef>
              <a:spcAft>
                <a:spcPct val="0"/>
              </a:spcAft>
              <a:defRPr>
                <a:solidFill>
                  <a:schemeClr val="tx1"/>
                </a:solidFill>
                <a:latin typeface="Arial" charset="0"/>
                <a:ea typeface="MS PGothic" pitchFamily="34" charset="-128"/>
              </a:defRPr>
            </a:lvl8pPr>
            <a:lvl9pPr marL="3879982" indent="-228234"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5BA2B36-1EC8-400C-858F-4EA75AE33709}" type="slidenum">
              <a:rPr lang="en-US" altLang="es-ES" smtClean="0"/>
              <a:pPr eaLnBrk="1" hangingPunct="1"/>
              <a:t>1</a:t>
            </a:fld>
            <a:endParaRPr lang="en-US" altLang="es-ES" smtClean="0"/>
          </a:p>
        </p:txBody>
      </p:sp>
    </p:spTree>
    <p:extLst>
      <p:ext uri="{BB962C8B-B14F-4D97-AF65-F5344CB8AC3E}">
        <p14:creationId xmlns:p14="http://schemas.microsoft.com/office/powerpoint/2010/main" xmlns="" val="196849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en-US" dirty="0" smtClean="0"/>
              <a:t>I find</a:t>
            </a:r>
            <a:r>
              <a:rPr lang="en-US" baseline="0" dirty="0" smtClean="0"/>
              <a:t> this chart quite helpful in understanding the difference between venture philanthropy and impact investing. </a:t>
            </a:r>
          </a:p>
          <a:p>
            <a:endParaRPr lang="en-US" baseline="0" dirty="0" smtClean="0"/>
          </a:p>
          <a:p>
            <a:r>
              <a:rPr lang="en-US" baseline="0" dirty="0" smtClean="0"/>
              <a:t>Venture philanthropy comes at an early, seed stage, when the prospects of financial return are quite low and the investment is risky. For hi-tech companies, you could compare this investment to what is called the 4 F’s. For investment in social organizations, there is a wide variety of financing instruments, including grants, debt, equity and hybrid structures.</a:t>
            </a:r>
          </a:p>
          <a:p>
            <a:endParaRPr lang="en-US" baseline="0" dirty="0" smtClean="0"/>
          </a:p>
          <a:p>
            <a:r>
              <a:rPr lang="en-US" baseline="0" dirty="0" smtClean="0"/>
              <a:t>Impact investing is still a risky investment, at an early stage, but with lower risk and a greater probability of achieving a financial return. </a:t>
            </a:r>
          </a:p>
          <a:p>
            <a:endParaRPr lang="en-US" baseline="0" dirty="0" smtClean="0"/>
          </a:p>
          <a:p>
            <a:r>
              <a:rPr lang="en-US" baseline="0" dirty="0" smtClean="0"/>
              <a:t>Once the social organization becomes profitable, it should be possible to access other sources of funding, including private equity, bank credit, and even doing an IPO. However, social organizations suffer from an element of bias and prejudice, making it more difficult to access regular financing sources.  </a:t>
            </a:r>
          </a:p>
        </p:txBody>
      </p:sp>
      <p:sp>
        <p:nvSpPr>
          <p:cNvPr id="4" name="Slide Number Placeholder 3"/>
          <p:cNvSpPr>
            <a:spLocks noGrp="1"/>
          </p:cNvSpPr>
          <p:nvPr>
            <p:ph type="sldNum" sz="quarter" idx="10"/>
          </p:nvPr>
        </p:nvSpPr>
        <p:spPr/>
        <p:txBody>
          <a:bodyPr/>
          <a:lstStyle/>
          <a:p>
            <a:pPr>
              <a:defRPr/>
            </a:pPr>
            <a:fld id="{3635D820-7BA6-40F1-8598-5CD976504C44}" type="slidenum">
              <a:rPr lang="en-GB" smtClean="0"/>
              <a:pPr>
                <a:defRPr/>
              </a:pPr>
              <a:t>12</a:t>
            </a:fld>
            <a:endParaRPr lang="en-GB"/>
          </a:p>
        </p:txBody>
      </p:sp>
    </p:spTree>
    <p:extLst>
      <p:ext uri="{BB962C8B-B14F-4D97-AF65-F5344CB8AC3E}">
        <p14:creationId xmlns:p14="http://schemas.microsoft.com/office/powerpoint/2010/main" xmlns="" val="53306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en-US" dirty="0" smtClean="0"/>
              <a:t>In Europe,</a:t>
            </a:r>
            <a:r>
              <a:rPr lang="en-US" baseline="0" dirty="0" smtClean="0"/>
              <a:t> the venture philanthropy movement started in the early 2000’s mostly by people coming from venture capital and private equity. They wanted to give back to society by using the skills they had acquired in their professional careers. </a:t>
            </a:r>
          </a:p>
          <a:p>
            <a:endParaRPr lang="en-US" baseline="0" dirty="0" smtClean="0"/>
          </a:p>
          <a:p>
            <a:r>
              <a:rPr lang="en-US" baseline="0" dirty="0" smtClean="0"/>
              <a:t>They set up organizations such as Impetus Trust and </a:t>
            </a:r>
            <a:r>
              <a:rPr lang="en-US" baseline="0" dirty="0" err="1" smtClean="0"/>
              <a:t>BonVenture</a:t>
            </a:r>
            <a:r>
              <a:rPr lang="en-US" baseline="0" dirty="0" smtClean="0"/>
              <a:t>. </a:t>
            </a:r>
          </a:p>
          <a:p>
            <a:endParaRPr lang="en-US" baseline="0" dirty="0" smtClean="0"/>
          </a:p>
          <a:p>
            <a:r>
              <a:rPr lang="en-US" baseline="0" dirty="0" smtClean="0"/>
              <a:t>Later on, many foundations started using the venture philanthropy approach, including King </a:t>
            </a:r>
            <a:r>
              <a:rPr lang="en-US" baseline="0" dirty="0" err="1" smtClean="0"/>
              <a:t>Baudouin</a:t>
            </a:r>
            <a:r>
              <a:rPr lang="en-US" baseline="0" dirty="0" smtClean="0"/>
              <a:t> Foundation in Belgium and the Shell Foundation in the UK.</a:t>
            </a:r>
          </a:p>
          <a:p>
            <a:endParaRPr lang="en-US" baseline="0" dirty="0" smtClean="0"/>
          </a:p>
          <a:p>
            <a:r>
              <a:rPr lang="en-US" baseline="0" dirty="0" smtClean="0"/>
              <a:t>The impact investing movement started later on, with new funds set up such as Ananda Impact fund.</a:t>
            </a:r>
            <a:endParaRPr lang="en-US" dirty="0"/>
          </a:p>
        </p:txBody>
      </p:sp>
      <p:sp>
        <p:nvSpPr>
          <p:cNvPr id="4" name="Slide Number Placeholder 3"/>
          <p:cNvSpPr>
            <a:spLocks noGrp="1"/>
          </p:cNvSpPr>
          <p:nvPr>
            <p:ph type="sldNum" sz="quarter" idx="10"/>
          </p:nvPr>
        </p:nvSpPr>
        <p:spPr/>
        <p:txBody>
          <a:bodyPr/>
          <a:lstStyle/>
          <a:p>
            <a:pPr>
              <a:defRPr/>
            </a:pPr>
            <a:fld id="{9F2D9E97-F2B1-473F-A145-6C273060B019}" type="slidenum">
              <a:rPr lang="es-ES" altLang="es-ES" smtClean="0"/>
              <a:pPr>
                <a:defRPr/>
              </a:pPr>
              <a:t>13</a:t>
            </a:fld>
            <a:endParaRPr lang="es-ES" altLang="es-ES"/>
          </a:p>
        </p:txBody>
      </p:sp>
    </p:spTree>
    <p:extLst>
      <p:ext uri="{BB962C8B-B14F-4D97-AF65-F5344CB8AC3E}">
        <p14:creationId xmlns:p14="http://schemas.microsoft.com/office/powerpoint/2010/main" xmlns="" val="317694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en-US" dirty="0" smtClean="0"/>
              <a:t>Explain who the market-builders are – role of each</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F2D9E97-F2B1-473F-A145-6C273060B019}" type="slidenum">
              <a:rPr lang="es-ES" altLang="es-ES" smtClean="0"/>
              <a:pPr>
                <a:defRPr/>
              </a:pPr>
              <a:t>14</a:t>
            </a:fld>
            <a:endParaRPr lang="es-ES" altLang="es-ES"/>
          </a:p>
        </p:txBody>
      </p:sp>
    </p:spTree>
    <p:extLst>
      <p:ext uri="{BB962C8B-B14F-4D97-AF65-F5344CB8AC3E}">
        <p14:creationId xmlns:p14="http://schemas.microsoft.com/office/powerpoint/2010/main" xmlns="" val="157463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en-US" dirty="0" smtClean="0"/>
              <a:t>Explain using the</a:t>
            </a:r>
            <a:r>
              <a:rPr lang="en-US" baseline="0" dirty="0" smtClean="0"/>
              <a:t> example of impact measurement</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F2D9E97-F2B1-473F-A145-6C273060B019}" type="slidenum">
              <a:rPr lang="es-ES" altLang="es-ES" smtClean="0"/>
              <a:pPr>
                <a:defRPr/>
              </a:pPr>
              <a:t>15</a:t>
            </a:fld>
            <a:endParaRPr lang="es-ES" altLang="es-ES"/>
          </a:p>
        </p:txBody>
      </p:sp>
    </p:spTree>
    <p:extLst>
      <p:ext uri="{BB962C8B-B14F-4D97-AF65-F5344CB8AC3E}">
        <p14:creationId xmlns:p14="http://schemas.microsoft.com/office/powerpoint/2010/main" xmlns="" val="203758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28600" y="812800"/>
            <a:ext cx="7219950" cy="4062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a:p>
            <a:endParaRPr lang="en-GB"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EED1B42F-EDF6-4D32-A35C-9DC5696AFBEB}"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406180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28600" y="812800"/>
            <a:ext cx="7219950" cy="4062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a:t>
            </a:r>
            <a:r>
              <a:rPr lang="en-US" baseline="0" dirty="0" smtClean="0"/>
              <a:t> Global Impact Investing Network conducts an annual survey of impact investing.</a:t>
            </a:r>
          </a:p>
          <a:p>
            <a:endParaRPr lang="en-US" baseline="0" dirty="0" smtClean="0"/>
          </a:p>
          <a:p>
            <a:r>
              <a:rPr lang="en-US" baseline="0" dirty="0" smtClean="0"/>
              <a:t>The survey shows that the significant amounts of money have been invested through impact investing funds.</a:t>
            </a:r>
          </a:p>
          <a:p>
            <a:endParaRPr lang="en-US" baseline="0" dirty="0" smtClean="0"/>
          </a:p>
          <a:p>
            <a:r>
              <a:rPr lang="en-US" baseline="0" dirty="0" smtClean="0"/>
              <a:t>However, the scope of the survey is very broad.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Mayoría</a:t>
            </a:r>
            <a:r>
              <a:rPr lang="en-US" baseline="0" dirty="0" smtClean="0"/>
              <a:t> de las </a:t>
            </a:r>
            <a:r>
              <a:rPr lang="en-US" baseline="0" dirty="0" err="1" smtClean="0"/>
              <a:t>inversiones</a:t>
            </a:r>
            <a:r>
              <a:rPr lang="en-US" baseline="0" dirty="0" smtClean="0"/>
              <a:t> </a:t>
            </a:r>
            <a:r>
              <a:rPr lang="en-US" baseline="0" dirty="0" err="1" smtClean="0"/>
              <a:t>en</a:t>
            </a:r>
            <a:r>
              <a:rPr lang="en-US" baseline="0" dirty="0" smtClean="0"/>
              <a:t> EEUU/Canada</a:t>
            </a:r>
            <a:endParaRPr lang="en-US" dirty="0" smtClean="0"/>
          </a:p>
          <a:p>
            <a:endParaRPr lang="en-US" dirty="0" smtClean="0"/>
          </a:p>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EED1B42F-EDF6-4D32-A35C-9DC5696AFBEB}"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107172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28600" y="812800"/>
            <a:ext cx="7219950" cy="4062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EED1B42F-EDF6-4D32-A35C-9DC5696AFBEB}" type="slidenum">
              <a:rPr lang="en-US" altLang="en-US" smtClean="0">
                <a:latin typeface="Calibri" panose="020F0502020204030204" pitchFamily="34" charset="0"/>
              </a:rPr>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351031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a:spcAft>
                <a:spcPts val="501"/>
              </a:spcAft>
            </a:pPr>
            <a:endParaRPr lang="en-GB" dirty="0">
              <a:solidFill>
                <a:srgbClr val="2B5293"/>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Slide Number Placeholder 3"/>
          <p:cNvSpPr>
            <a:spLocks noGrp="1"/>
          </p:cNvSpPr>
          <p:nvPr>
            <p:ph type="sldNum" sz="quarter" idx="10"/>
          </p:nvPr>
        </p:nvSpPr>
        <p:spPr/>
        <p:txBody>
          <a:bodyPr/>
          <a:lstStyle/>
          <a:p>
            <a:fld id="{5A3F9F44-3413-7044-B7E4-1D3A602579AB}" type="slidenum">
              <a:rPr lang="nl-NL" smtClean="0"/>
              <a:pPr/>
              <a:t>19</a:t>
            </a:fld>
            <a:endParaRPr lang="nl-NL"/>
          </a:p>
        </p:txBody>
      </p:sp>
    </p:spTree>
    <p:extLst>
      <p:ext uri="{BB962C8B-B14F-4D97-AF65-F5344CB8AC3E}">
        <p14:creationId xmlns:p14="http://schemas.microsoft.com/office/powerpoint/2010/main" xmlns="" val="2573776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28600" y="812800"/>
            <a:ext cx="7219950" cy="4062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a:p>
            <a:endParaRPr lang="en-GB"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EED1B42F-EDF6-4D32-A35C-9DC5696AFBEB}"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394164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5772" eaLnBrk="1" hangingPunct="1"/>
            <a:r>
              <a:rPr lang="en-US" altLang="en-US" dirty="0" err="1" smtClean="0"/>
              <a:t>Comentar</a:t>
            </a:r>
            <a:r>
              <a:rPr lang="en-US" altLang="en-US" dirty="0" smtClean="0"/>
              <a:t> que hay </a:t>
            </a:r>
            <a:r>
              <a:rPr lang="en-US" altLang="en-US" dirty="0" err="1" smtClean="0"/>
              <a:t>algunos</a:t>
            </a:r>
            <a:r>
              <a:rPr lang="en-US" altLang="en-US" dirty="0" smtClean="0"/>
              <a:t> actors – </a:t>
            </a:r>
            <a:r>
              <a:rPr lang="en-US" altLang="en-US" dirty="0" err="1" smtClean="0"/>
              <a:t>pero</a:t>
            </a:r>
            <a:r>
              <a:rPr lang="en-US" altLang="en-US" dirty="0" smtClean="0"/>
              <a:t> hay</a:t>
            </a:r>
            <a:r>
              <a:rPr lang="en-US" altLang="en-US" baseline="0" dirty="0" smtClean="0"/>
              <a:t> </a:t>
            </a:r>
            <a:r>
              <a:rPr lang="en-US" altLang="en-US" baseline="0" dirty="0" err="1" smtClean="0"/>
              <a:t>necesidad</a:t>
            </a:r>
            <a:r>
              <a:rPr lang="en-US" altLang="en-US" baseline="0" dirty="0" smtClean="0"/>
              <a:t> de </a:t>
            </a:r>
            <a:r>
              <a:rPr lang="en-US" altLang="en-US" baseline="0" dirty="0" err="1" smtClean="0"/>
              <a:t>desarrollar</a:t>
            </a:r>
            <a:r>
              <a:rPr lang="en-US" altLang="en-US" baseline="0" dirty="0" smtClean="0"/>
              <a:t> </a:t>
            </a:r>
            <a:r>
              <a:rPr lang="en-US" altLang="en-US" baseline="0" dirty="0" err="1" smtClean="0"/>
              <a:t>varios</a:t>
            </a:r>
            <a:r>
              <a:rPr lang="en-US" altLang="en-US" baseline="0" dirty="0" smtClean="0"/>
              <a:t> </a:t>
            </a:r>
            <a:r>
              <a:rPr lang="en-US" altLang="en-US" baseline="0" dirty="0" err="1" smtClean="0"/>
              <a:t>tipos</a:t>
            </a:r>
            <a:r>
              <a:rPr lang="en-US" altLang="en-US" baseline="0" dirty="0" smtClean="0"/>
              <a:t> de actors.</a:t>
            </a: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803C95D5-5608-456C-B0A5-0952573BA209}" type="slidenum">
              <a:rPr lang="en-US" altLang="en-US" smtClean="0">
                <a:latin typeface="Calibri" panose="020F0502020204030204" pitchFamily="34" charset="0"/>
              </a:rPr>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246284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5D820-7BA6-40F1-8598-5CD976504C44}" type="slidenum">
              <a:rPr lang="en-GB" smtClean="0"/>
              <a:pPr>
                <a:defRPr/>
              </a:pPr>
              <a:t>2</a:t>
            </a:fld>
            <a:endParaRPr lang="en-GB"/>
          </a:p>
        </p:txBody>
      </p:sp>
    </p:spTree>
    <p:extLst>
      <p:ext uri="{BB962C8B-B14F-4D97-AF65-F5344CB8AC3E}">
        <p14:creationId xmlns:p14="http://schemas.microsoft.com/office/powerpoint/2010/main" xmlns="" val="4015611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5772" eaLnBrk="1" hangingPunct="1"/>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803C95D5-5608-456C-B0A5-0952573BA209}"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1513178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5772" eaLnBrk="1" hangingPunct="1"/>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803C95D5-5608-456C-B0A5-0952573BA209}" type="slidenum">
              <a:rPr lang="en-US" altLang="en-US" smtClean="0">
                <a:latin typeface="Calibri" panose="020F0502020204030204" pitchFamily="34" charset="0"/>
              </a:rPr>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62834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s-ES" smtClean="0">
              <a:latin typeface="Arial"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1761" indent="-285293" eaLnBrk="0" hangingPunct="0">
              <a:defRPr>
                <a:solidFill>
                  <a:schemeClr val="tx1"/>
                </a:solidFill>
                <a:latin typeface="Arial" charset="0"/>
                <a:ea typeface="MS PGothic" pitchFamily="34" charset="-128"/>
              </a:defRPr>
            </a:lvl2pPr>
            <a:lvl3pPr marL="1141171" indent="-228234" eaLnBrk="0" hangingPunct="0">
              <a:defRPr>
                <a:solidFill>
                  <a:schemeClr val="tx1"/>
                </a:solidFill>
                <a:latin typeface="Arial" charset="0"/>
                <a:ea typeface="MS PGothic" pitchFamily="34" charset="-128"/>
              </a:defRPr>
            </a:lvl3pPr>
            <a:lvl4pPr marL="1597640" indent="-228234" eaLnBrk="0" hangingPunct="0">
              <a:defRPr>
                <a:solidFill>
                  <a:schemeClr val="tx1"/>
                </a:solidFill>
                <a:latin typeface="Arial" charset="0"/>
                <a:ea typeface="MS PGothic" pitchFamily="34" charset="-128"/>
              </a:defRPr>
            </a:lvl4pPr>
            <a:lvl5pPr marL="2054108" indent="-228234" eaLnBrk="0" hangingPunct="0">
              <a:defRPr>
                <a:solidFill>
                  <a:schemeClr val="tx1"/>
                </a:solidFill>
                <a:latin typeface="Arial" charset="0"/>
                <a:ea typeface="MS PGothic" pitchFamily="34" charset="-128"/>
              </a:defRPr>
            </a:lvl5pPr>
            <a:lvl6pPr marL="2510577" indent="-228234" eaLnBrk="0" fontAlgn="base" hangingPunct="0">
              <a:spcBef>
                <a:spcPct val="0"/>
              </a:spcBef>
              <a:spcAft>
                <a:spcPct val="0"/>
              </a:spcAft>
              <a:defRPr>
                <a:solidFill>
                  <a:schemeClr val="tx1"/>
                </a:solidFill>
                <a:latin typeface="Arial" charset="0"/>
                <a:ea typeface="MS PGothic" pitchFamily="34" charset="-128"/>
              </a:defRPr>
            </a:lvl6pPr>
            <a:lvl7pPr marL="2967045" indent="-228234" eaLnBrk="0" fontAlgn="base" hangingPunct="0">
              <a:spcBef>
                <a:spcPct val="0"/>
              </a:spcBef>
              <a:spcAft>
                <a:spcPct val="0"/>
              </a:spcAft>
              <a:defRPr>
                <a:solidFill>
                  <a:schemeClr val="tx1"/>
                </a:solidFill>
                <a:latin typeface="Arial" charset="0"/>
                <a:ea typeface="MS PGothic" pitchFamily="34" charset="-128"/>
              </a:defRPr>
            </a:lvl7pPr>
            <a:lvl8pPr marL="3423514" indent="-228234" eaLnBrk="0" fontAlgn="base" hangingPunct="0">
              <a:spcBef>
                <a:spcPct val="0"/>
              </a:spcBef>
              <a:spcAft>
                <a:spcPct val="0"/>
              </a:spcAft>
              <a:defRPr>
                <a:solidFill>
                  <a:schemeClr val="tx1"/>
                </a:solidFill>
                <a:latin typeface="Arial" charset="0"/>
                <a:ea typeface="MS PGothic" pitchFamily="34" charset="-128"/>
              </a:defRPr>
            </a:lvl8pPr>
            <a:lvl9pPr marL="3879982" indent="-228234"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5BA2B36-1EC8-400C-858F-4EA75AE33709}" type="slidenum">
              <a:rPr lang="en-US" altLang="es-ES" smtClean="0"/>
              <a:pPr eaLnBrk="1" hangingPunct="1"/>
              <a:t>24</a:t>
            </a:fld>
            <a:endParaRPr lang="en-US" altLang="es-ES" smtClean="0"/>
          </a:p>
        </p:txBody>
      </p:sp>
    </p:spTree>
    <p:extLst>
      <p:ext uri="{BB962C8B-B14F-4D97-AF65-F5344CB8AC3E}">
        <p14:creationId xmlns:p14="http://schemas.microsoft.com/office/powerpoint/2010/main" xmlns="" val="218884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28600" y="812800"/>
            <a:ext cx="7219950" cy="4062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a:p>
            <a:endParaRPr lang="en-GB"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EED1B42F-EDF6-4D32-A35C-9DC5696AFBEB}"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199309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5D820-7BA6-40F1-8598-5CD976504C44}" type="slidenum">
              <a:rPr lang="en-GB" smtClean="0"/>
              <a:pPr>
                <a:defRPr/>
              </a:pPr>
              <a:t>6</a:t>
            </a:fld>
            <a:endParaRPr lang="en-GB"/>
          </a:p>
        </p:txBody>
      </p:sp>
    </p:spTree>
    <p:extLst>
      <p:ext uri="{BB962C8B-B14F-4D97-AF65-F5344CB8AC3E}">
        <p14:creationId xmlns:p14="http://schemas.microsoft.com/office/powerpoint/2010/main" xmlns="" val="376757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5D820-7BA6-40F1-8598-5CD976504C44}" type="slidenum">
              <a:rPr lang="en-GB" smtClean="0"/>
              <a:pPr>
                <a:defRPr/>
              </a:pPr>
              <a:t>7</a:t>
            </a:fld>
            <a:endParaRPr lang="en-GB"/>
          </a:p>
        </p:txBody>
      </p:sp>
    </p:spTree>
    <p:extLst>
      <p:ext uri="{BB962C8B-B14F-4D97-AF65-F5344CB8AC3E}">
        <p14:creationId xmlns:p14="http://schemas.microsoft.com/office/powerpoint/2010/main" xmlns="" val="312488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5D820-7BA6-40F1-8598-5CD976504C44}" type="slidenum">
              <a:rPr lang="en-GB" smtClean="0"/>
              <a:pPr>
                <a:defRPr/>
              </a:pPr>
              <a:t>8</a:t>
            </a:fld>
            <a:endParaRPr lang="en-GB"/>
          </a:p>
        </p:txBody>
      </p:sp>
    </p:spTree>
    <p:extLst>
      <p:ext uri="{BB962C8B-B14F-4D97-AF65-F5344CB8AC3E}">
        <p14:creationId xmlns:p14="http://schemas.microsoft.com/office/powerpoint/2010/main" xmlns="" val="200375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28600" y="812800"/>
            <a:ext cx="7219950" cy="4062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a:p>
            <a:endParaRPr lang="en-GB"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defTabSz="457886" eaLnBrk="0" fontAlgn="base" hangingPunct="0">
              <a:spcBef>
                <a:spcPct val="0"/>
              </a:spcBef>
              <a:spcAft>
                <a:spcPct val="0"/>
              </a:spcAft>
              <a:defRPr>
                <a:solidFill>
                  <a:schemeClr val="tx1"/>
                </a:solidFill>
                <a:latin typeface="Arial" panose="020B0604020202020204" pitchFamily="34" charset="0"/>
              </a:defRPr>
            </a:lvl6pPr>
            <a:lvl7pPr marL="2976258" indent="-228943" defTabSz="457886" eaLnBrk="0" fontAlgn="base" hangingPunct="0">
              <a:spcBef>
                <a:spcPct val="0"/>
              </a:spcBef>
              <a:spcAft>
                <a:spcPct val="0"/>
              </a:spcAft>
              <a:defRPr>
                <a:solidFill>
                  <a:schemeClr val="tx1"/>
                </a:solidFill>
                <a:latin typeface="Arial" panose="020B0604020202020204" pitchFamily="34" charset="0"/>
              </a:defRPr>
            </a:lvl7pPr>
            <a:lvl8pPr marL="3434144" indent="-228943" defTabSz="457886" eaLnBrk="0" fontAlgn="base" hangingPunct="0">
              <a:spcBef>
                <a:spcPct val="0"/>
              </a:spcBef>
              <a:spcAft>
                <a:spcPct val="0"/>
              </a:spcAft>
              <a:defRPr>
                <a:solidFill>
                  <a:schemeClr val="tx1"/>
                </a:solidFill>
                <a:latin typeface="Arial" panose="020B0604020202020204" pitchFamily="34" charset="0"/>
              </a:defRPr>
            </a:lvl8pPr>
            <a:lvl9pPr marL="3892029" indent="-228943" defTabSz="457886" eaLnBrk="0" fontAlgn="base" hangingPunct="0">
              <a:spcBef>
                <a:spcPct val="0"/>
              </a:spcBef>
              <a:spcAft>
                <a:spcPct val="0"/>
              </a:spcAft>
              <a:defRPr>
                <a:solidFill>
                  <a:schemeClr val="tx1"/>
                </a:solidFill>
                <a:latin typeface="Arial" panose="020B0604020202020204" pitchFamily="34" charset="0"/>
              </a:defRPr>
            </a:lvl9pPr>
          </a:lstStyle>
          <a:p>
            <a:fld id="{EED1B42F-EDF6-4D32-A35C-9DC5696AFBEB}"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125507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a:lnSpc>
                <a:spcPct val="150000"/>
              </a:lnSpc>
              <a:spcBef>
                <a:spcPct val="0"/>
              </a:spcBef>
            </a:pPr>
            <a:r>
              <a:rPr lang="es-ES_tradnl" altLang="en-US" sz="1200" dirty="0" smtClean="0">
                <a:solidFill>
                  <a:srgbClr val="002060"/>
                </a:solidFill>
              </a:rPr>
              <a:t>Es esencial el paso de dos dimensiones a tres: </a:t>
            </a:r>
            <a:r>
              <a:rPr lang="es-ES_tradnl" altLang="en-US" sz="1200" b="1" dirty="0" smtClean="0">
                <a:solidFill>
                  <a:srgbClr val="002060"/>
                </a:solidFill>
              </a:rPr>
              <a:t>riesgo, retorno e impacto</a:t>
            </a:r>
          </a:p>
          <a:p>
            <a:pPr>
              <a:lnSpc>
                <a:spcPct val="150000"/>
              </a:lnSpc>
              <a:spcBef>
                <a:spcPct val="0"/>
              </a:spcBef>
            </a:pPr>
            <a:r>
              <a:rPr lang="es-ES_tradnl" altLang="en-US" sz="1200" dirty="0" smtClean="0">
                <a:solidFill>
                  <a:srgbClr val="002060"/>
                </a:solidFill>
              </a:rPr>
              <a:t>El objetivo de un retorno financiero distingue la inversión del impacto de la filantropía, aunque existen estrategias </a:t>
            </a:r>
            <a:r>
              <a:rPr lang="es-ES_tradnl" altLang="en-US" sz="1200" b="1" dirty="0" smtClean="0">
                <a:solidFill>
                  <a:srgbClr val="002060"/>
                </a:solidFill>
              </a:rPr>
              <a:t>híbridas</a:t>
            </a:r>
            <a:r>
              <a:rPr lang="es-ES_tradnl" altLang="en-US" sz="1200" dirty="0" smtClean="0">
                <a:solidFill>
                  <a:srgbClr val="002060"/>
                </a:solidFill>
              </a:rPr>
              <a:t>, como la </a:t>
            </a:r>
            <a:r>
              <a:rPr lang="es-ES_tradnl" altLang="en-US" sz="1200" dirty="0" err="1" smtClean="0">
                <a:solidFill>
                  <a:srgbClr val="002060"/>
                </a:solidFill>
              </a:rPr>
              <a:t>venture</a:t>
            </a:r>
            <a:r>
              <a:rPr lang="es-ES_tradnl" altLang="en-US" sz="1200" dirty="0" smtClean="0">
                <a:solidFill>
                  <a:srgbClr val="002060"/>
                </a:solidFill>
              </a:rPr>
              <a:t> </a:t>
            </a:r>
            <a:r>
              <a:rPr lang="es-ES_tradnl" altLang="en-US" sz="1200" dirty="0" err="1" smtClean="0">
                <a:solidFill>
                  <a:srgbClr val="002060"/>
                </a:solidFill>
              </a:rPr>
              <a:t>philanthropy</a:t>
            </a:r>
            <a:r>
              <a:rPr lang="es-ES_tradnl" altLang="en-US" sz="1200" dirty="0" smtClean="0">
                <a:solidFill>
                  <a:srgbClr val="002060"/>
                </a:solidFill>
              </a:rPr>
              <a:t>.</a:t>
            </a:r>
          </a:p>
          <a:p>
            <a:pPr>
              <a:lnSpc>
                <a:spcPct val="150000"/>
              </a:lnSpc>
              <a:spcBef>
                <a:spcPct val="0"/>
              </a:spcBef>
            </a:pPr>
            <a:r>
              <a:rPr lang="es-ES" altLang="en-US" sz="1200" dirty="0" smtClean="0">
                <a:solidFill>
                  <a:srgbClr val="002060"/>
                </a:solidFill>
              </a:rPr>
              <a:t>La mención de </a:t>
            </a:r>
            <a:r>
              <a:rPr lang="es-ES" altLang="en-US" sz="1200" b="1" dirty="0" smtClean="0">
                <a:solidFill>
                  <a:srgbClr val="002060"/>
                </a:solidFill>
              </a:rPr>
              <a:t>intencionalidad </a:t>
            </a:r>
            <a:r>
              <a:rPr lang="es-ES" altLang="en-US" sz="1200" dirty="0" smtClean="0">
                <a:solidFill>
                  <a:srgbClr val="002060"/>
                </a:solidFill>
              </a:rPr>
              <a:t>significa que la inversión del impacto en fondos, empresas, entidades del tercer sector, es una estrategia </a:t>
            </a:r>
            <a:r>
              <a:rPr lang="es-ES" altLang="en-US" sz="1200" b="1" dirty="0" smtClean="0">
                <a:solidFill>
                  <a:srgbClr val="002060"/>
                </a:solidFill>
              </a:rPr>
              <a:t>proactiva</a:t>
            </a:r>
            <a:r>
              <a:rPr lang="es-ES" altLang="en-US" sz="1200" dirty="0" smtClean="0">
                <a:solidFill>
                  <a:srgbClr val="002060"/>
                </a:solidFill>
              </a:rPr>
              <a:t> de búsqueda de impacto, que va más allá de la inversión socialmente responsable.</a:t>
            </a:r>
            <a:r>
              <a:rPr lang="es-ES_tradnl" altLang="en-US" sz="1200" dirty="0" smtClean="0">
                <a:solidFill>
                  <a:srgbClr val="002060"/>
                </a:solidFill>
              </a:rPr>
              <a:t> </a:t>
            </a:r>
          </a:p>
          <a:p>
            <a:pPr>
              <a:lnSpc>
                <a:spcPct val="150000"/>
              </a:lnSpc>
              <a:spcBef>
                <a:spcPct val="0"/>
              </a:spcBef>
            </a:pPr>
            <a:r>
              <a:rPr lang="es-ES_tradnl" altLang="en-US" sz="1200" dirty="0" smtClean="0">
                <a:solidFill>
                  <a:srgbClr val="002060"/>
                </a:solidFill>
              </a:rPr>
              <a:t>Es necesario </a:t>
            </a:r>
            <a:r>
              <a:rPr lang="es-ES_tradnl" altLang="en-US" sz="1200" b="1" dirty="0" smtClean="0">
                <a:solidFill>
                  <a:srgbClr val="002060"/>
                </a:solidFill>
              </a:rPr>
              <a:t>medir</a:t>
            </a:r>
            <a:r>
              <a:rPr lang="es-ES_tradnl" altLang="en-US" sz="1200" dirty="0" smtClean="0">
                <a:solidFill>
                  <a:srgbClr val="002060"/>
                </a:solidFill>
              </a:rPr>
              <a:t> el impacto social para demostrar que se hayan logrado los objetivos, y así trabajar para conseguir más impacto a través de las inversiones.</a:t>
            </a:r>
          </a:p>
          <a:p>
            <a:endParaRPr lang="en-US" dirty="0"/>
          </a:p>
        </p:txBody>
      </p:sp>
      <p:sp>
        <p:nvSpPr>
          <p:cNvPr id="4" name="Slide Number Placeholder 3"/>
          <p:cNvSpPr>
            <a:spLocks noGrp="1"/>
          </p:cNvSpPr>
          <p:nvPr>
            <p:ph type="sldNum" sz="quarter" idx="10"/>
          </p:nvPr>
        </p:nvSpPr>
        <p:spPr/>
        <p:txBody>
          <a:bodyPr/>
          <a:lstStyle/>
          <a:p>
            <a:pPr>
              <a:defRPr/>
            </a:pPr>
            <a:fld id="{9F2D9E97-F2B1-473F-A145-6C273060B019}" type="slidenum">
              <a:rPr lang="es-ES" altLang="es-ES" smtClean="0"/>
              <a:pPr>
                <a:defRPr/>
              </a:pPr>
              <a:t>10</a:t>
            </a:fld>
            <a:endParaRPr lang="es-ES" altLang="es-ES"/>
          </a:p>
        </p:txBody>
      </p:sp>
    </p:spTree>
    <p:extLst>
      <p:ext uri="{BB962C8B-B14F-4D97-AF65-F5344CB8AC3E}">
        <p14:creationId xmlns:p14="http://schemas.microsoft.com/office/powerpoint/2010/main" xmlns="" val="260762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5D820-7BA6-40F1-8598-5CD976504C44}" type="slidenum">
              <a:rPr lang="en-GB" smtClean="0"/>
              <a:pPr>
                <a:defRPr/>
              </a:pPr>
              <a:t>11</a:t>
            </a:fld>
            <a:endParaRPr lang="en-GB"/>
          </a:p>
        </p:txBody>
      </p:sp>
    </p:spTree>
    <p:extLst>
      <p:ext uri="{BB962C8B-B14F-4D97-AF65-F5344CB8AC3E}">
        <p14:creationId xmlns:p14="http://schemas.microsoft.com/office/powerpoint/2010/main" xmlns="" val="2412513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descr="C:\Documents and Settings\portatil\My Documents\Institucional\Jpgs gerard\PARRAFADA.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938" y="0"/>
            <a:ext cx="9144001"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0"/>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482906" y="141480"/>
            <a:ext cx="409575"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Título"/>
          <p:cNvSpPr>
            <a:spLocks noGrp="1"/>
          </p:cNvSpPr>
          <p:nvPr>
            <p:ph type="ctrTitle"/>
          </p:nvPr>
        </p:nvSpPr>
        <p:spPr>
          <a:xfrm>
            <a:off x="685800" y="1597819"/>
            <a:ext cx="7772400" cy="1102519"/>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xmlns="" val="2038946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88938"/>
            <a:ext cx="8229600" cy="3751064"/>
          </a:xfrm>
        </p:spPr>
        <p:txBody>
          <a:bodyPr lIns="0"/>
          <a:lstStyle>
            <a:lvl1pPr marL="233363" indent="-233363">
              <a:lnSpc>
                <a:spcPct val="105000"/>
              </a:lnSpc>
              <a:spcBef>
                <a:spcPts val="1200"/>
              </a:spcBef>
              <a:defRPr sz="2000" b="1"/>
            </a:lvl1pPr>
            <a:lvl2pPr>
              <a:lnSpc>
                <a:spcPct val="105000"/>
              </a:lnSpc>
              <a:defRPr sz="1800"/>
            </a:lvl2pPr>
            <a:lvl3pPr>
              <a:defRPr sz="1800"/>
            </a:lvl3pPr>
            <a:lvl4pPr>
              <a:defRPr sz="16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8" name="Title 7"/>
          <p:cNvSpPr>
            <a:spLocks noGrp="1"/>
          </p:cNvSpPr>
          <p:nvPr>
            <p:ph type="title"/>
          </p:nvPr>
        </p:nvSpPr>
        <p:spPr>
          <a:xfrm>
            <a:off x="457200" y="195486"/>
            <a:ext cx="7787208" cy="648072"/>
          </a:xfrm>
        </p:spPr>
        <p:txBody>
          <a:bodyPr lIns="0" rIns="0" anchor="t"/>
          <a:lstStyle/>
          <a:p>
            <a:r>
              <a:rPr lang="en-US" smtClean="0"/>
              <a:t>Click to edit Master title style</a:t>
            </a:r>
            <a:endParaRPr lang="es-ES"/>
          </a:p>
        </p:txBody>
      </p:sp>
      <p:sp>
        <p:nvSpPr>
          <p:cNvPr id="4" name="Slide Number Placeholder 3"/>
          <p:cNvSpPr>
            <a:spLocks noGrp="1"/>
          </p:cNvSpPr>
          <p:nvPr>
            <p:ph type="sldNum" sz="quarter" idx="11"/>
          </p:nvPr>
        </p:nvSpPr>
        <p:spPr>
          <a:xfrm>
            <a:off x="-6032" y="4869657"/>
            <a:ext cx="329560" cy="273844"/>
          </a:xfrm>
        </p:spPr>
        <p:txBody>
          <a:bodyPr wrap="none" lIns="0" rIns="0"/>
          <a:lstStyle>
            <a:lvl1pPr algn="ctr">
              <a:defRPr/>
            </a:lvl1pPr>
          </a:lstStyle>
          <a:p>
            <a:fld id="{A95FE324-9CBF-4688-9B56-27545B60C7A9}" type="slidenum">
              <a:rPr lang="en-US" smtClean="0"/>
              <a:pPr/>
              <a:t>‹Nº›</a:t>
            </a:fld>
            <a:endParaRPr lang="en-US"/>
          </a:p>
        </p:txBody>
      </p:sp>
      <p:sp>
        <p:nvSpPr>
          <p:cNvPr id="2" name="Footer Placeholder 1"/>
          <p:cNvSpPr>
            <a:spLocks noGrp="1"/>
          </p:cNvSpPr>
          <p:nvPr>
            <p:ph type="ftr" sz="quarter" idx="10"/>
          </p:nvPr>
        </p:nvSpPr>
        <p:spPr/>
        <p:txBody>
          <a:bodyPr/>
          <a:lstStyle/>
          <a:p>
            <a:pPr>
              <a:defRPr/>
            </a:pPr>
            <a:r>
              <a:rPr lang="en-US" smtClean="0"/>
              <a:t>| Thiel, Kim &amp; Brinckmann, BCERC 2014</a:t>
            </a:r>
            <a:endParaRPr lang="en-US"/>
          </a:p>
        </p:txBody>
      </p:sp>
    </p:spTree>
    <p:extLst>
      <p:ext uri="{BB962C8B-B14F-4D97-AF65-F5344CB8AC3E}">
        <p14:creationId xmlns:p14="http://schemas.microsoft.com/office/powerpoint/2010/main" xmlns="" val="258618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s-ES"/>
          </a:p>
        </p:txBody>
      </p:sp>
      <p:sp>
        <p:nvSpPr>
          <p:cNvPr id="6" name="Slide Number Placeholder 5"/>
          <p:cNvSpPr>
            <a:spLocks noGrp="1"/>
          </p:cNvSpPr>
          <p:nvPr>
            <p:ph type="sldNum" sz="quarter" idx="11"/>
          </p:nvPr>
        </p:nvSpPr>
        <p:spPr/>
        <p:txBody>
          <a:bodyPr/>
          <a:lstStyle/>
          <a:p>
            <a:fld id="{A95FE324-9CBF-4688-9B56-27545B60C7A9}" type="slidenum">
              <a:rPr lang="en-US" smtClean="0"/>
              <a:pPr/>
              <a:t>‹Nº›</a:t>
            </a:fld>
            <a:endParaRPr lang="en-US"/>
          </a:p>
        </p:txBody>
      </p:sp>
      <p:sp>
        <p:nvSpPr>
          <p:cNvPr id="3" name="Footer Placeholder 2"/>
          <p:cNvSpPr>
            <a:spLocks noGrp="1"/>
          </p:cNvSpPr>
          <p:nvPr>
            <p:ph type="ftr" sz="quarter" idx="10"/>
          </p:nvPr>
        </p:nvSpPr>
        <p:spPr/>
        <p:txBody>
          <a:bodyPr/>
          <a:lstStyle/>
          <a:p>
            <a:pPr>
              <a:defRPr/>
            </a:pPr>
            <a:r>
              <a:rPr lang="en-US" smtClean="0"/>
              <a:t>| Thiel, Kim &amp; Brinckmann, BCERC 2014</a:t>
            </a:r>
            <a:endParaRPr lang="en-US"/>
          </a:p>
        </p:txBody>
      </p:sp>
    </p:spTree>
    <p:extLst>
      <p:ext uri="{BB962C8B-B14F-4D97-AF65-F5344CB8AC3E}">
        <p14:creationId xmlns:p14="http://schemas.microsoft.com/office/powerpoint/2010/main" xmlns="" val="8292535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5FE324-9CBF-4688-9B56-27545B60C7A9}" type="slidenum">
              <a:rPr lang="en-US" smtClean="0"/>
              <a:pPr/>
              <a:t>‹Nº›</a:t>
            </a:fld>
            <a:endParaRPr lang="en-US"/>
          </a:p>
        </p:txBody>
      </p:sp>
      <p:sp>
        <p:nvSpPr>
          <p:cNvPr id="2" name="Footer Placeholder 1"/>
          <p:cNvSpPr>
            <a:spLocks noGrp="1"/>
          </p:cNvSpPr>
          <p:nvPr>
            <p:ph type="ftr" sz="quarter" idx="10"/>
          </p:nvPr>
        </p:nvSpPr>
        <p:spPr/>
        <p:txBody>
          <a:bodyPr/>
          <a:lstStyle/>
          <a:p>
            <a:pPr>
              <a:defRPr/>
            </a:pPr>
            <a:r>
              <a:rPr lang="en-US" smtClean="0"/>
              <a:t>| Thiel, Kim &amp; Brinckmann, BCERC 2014</a:t>
            </a:r>
            <a:endParaRPr lang="en-US"/>
          </a:p>
        </p:txBody>
      </p:sp>
    </p:spTree>
    <p:extLst>
      <p:ext uri="{BB962C8B-B14F-4D97-AF65-F5344CB8AC3E}">
        <p14:creationId xmlns:p14="http://schemas.microsoft.com/office/powerpoint/2010/main" xmlns="" val="30310853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2D1"/>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8" name="Text Placeholder 7"/>
          <p:cNvSpPr>
            <a:spLocks noGrp="1"/>
          </p:cNvSpPr>
          <p:nvPr>
            <p:ph type="body" sz="quarter" idx="13"/>
          </p:nvPr>
        </p:nvSpPr>
        <p:spPr>
          <a:xfrm>
            <a:off x="457200" y="228600"/>
            <a:ext cx="5257800" cy="400050"/>
          </a:xfrm>
        </p:spPr>
        <p:txBody>
          <a:bodyPr anchor="ctr">
            <a:noAutofit/>
          </a:bodyPr>
          <a:lstStyle>
            <a:lvl1pPr algn="l">
              <a:buNone/>
              <a:defRPr sz="1600" b="1"/>
            </a:lvl1pPr>
            <a:lvl2pPr>
              <a:defRPr sz="1600" b="1"/>
            </a:lvl2pPr>
            <a:lvl3pPr>
              <a:defRPr sz="1600" b="1"/>
            </a:lvl3pPr>
            <a:lvl4pPr>
              <a:defRPr sz="1600" b="1"/>
            </a:lvl4pPr>
            <a:lvl5pPr>
              <a:defRPr sz="1600" b="1"/>
            </a:lvl5pPr>
          </a:lstStyle>
          <a:p>
            <a:pPr lvl="0"/>
            <a:r>
              <a:rPr lang="es-ES" smtClean="0"/>
              <a:t>Haga clic para modificar el estilo de texto del patrón</a:t>
            </a:r>
          </a:p>
        </p:txBody>
      </p:sp>
      <p:sp>
        <p:nvSpPr>
          <p:cNvPr id="5" name="Date Placeholder 3"/>
          <p:cNvSpPr>
            <a:spLocks noGrp="1"/>
          </p:cNvSpPr>
          <p:nvPr>
            <p:ph type="dt" sz="half" idx="14"/>
          </p:nvPr>
        </p:nvSpPr>
        <p:spPr>
          <a:xfrm>
            <a:off x="457200" y="4683919"/>
            <a:ext cx="2133600" cy="357188"/>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C728878-11D1-4687-BE6F-8E351317EB59}" type="slidenum">
              <a:rPr lang="en-US" altLang="en-US"/>
              <a:pPr>
                <a:defRPr/>
              </a:pPr>
              <a:t>‹Nº›</a:t>
            </a:fld>
            <a:endParaRPr lang="en-US" altLang="en-US"/>
          </a:p>
        </p:txBody>
      </p:sp>
    </p:spTree>
    <p:extLst>
      <p:ext uri="{BB962C8B-B14F-4D97-AF65-F5344CB8AC3E}">
        <p14:creationId xmlns:p14="http://schemas.microsoft.com/office/powerpoint/2010/main" xmlns="" val="290911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platzhalter 16"/>
          <p:cNvSpPr>
            <a:spLocks noGrp="1"/>
          </p:cNvSpPr>
          <p:nvPr>
            <p:ph type="body" sz="quarter" idx="14"/>
          </p:nvPr>
        </p:nvSpPr>
        <p:spPr>
          <a:xfrm>
            <a:off x="2686348" y="227670"/>
            <a:ext cx="6203652" cy="581955"/>
          </a:xfrm>
          <a:prstGeom prst="rect">
            <a:avLst/>
          </a:prstGeom>
        </p:spPr>
        <p:txBody>
          <a:bodyPr lIns="0" tIns="0" bIns="0"/>
          <a:lstStyle>
            <a:lvl1pPr>
              <a:lnSpc>
                <a:spcPts val="2325"/>
              </a:lnSpc>
              <a:spcBef>
                <a:spcPts val="0"/>
              </a:spcBef>
              <a:defRPr sz="2100" b="1" i="0" baseline="0">
                <a:solidFill>
                  <a:schemeClr val="accent1"/>
                </a:solidFill>
                <a:latin typeface="Myriad Pro"/>
              </a:defRPr>
            </a:lvl1pPr>
            <a:lvl2pPr>
              <a:lnSpc>
                <a:spcPts val="2325"/>
              </a:lnSpc>
              <a:spcBef>
                <a:spcPts val="0"/>
              </a:spcBef>
              <a:defRPr sz="2100" b="1" i="0" baseline="0">
                <a:latin typeface="Myriad Pro"/>
              </a:defRPr>
            </a:lvl2pPr>
            <a:lvl3pPr>
              <a:lnSpc>
                <a:spcPts val="2325"/>
              </a:lnSpc>
              <a:spcBef>
                <a:spcPts val="0"/>
              </a:spcBef>
              <a:defRPr sz="2100" b="1" i="0" baseline="0">
                <a:latin typeface="Myriad Pro"/>
              </a:defRPr>
            </a:lvl3pPr>
            <a:lvl4pPr>
              <a:lnSpc>
                <a:spcPts val="2325"/>
              </a:lnSpc>
              <a:spcBef>
                <a:spcPts val="0"/>
              </a:spcBef>
              <a:defRPr sz="2100" b="1" i="0" baseline="0">
                <a:latin typeface="Myriad Pro"/>
              </a:defRPr>
            </a:lvl4pPr>
            <a:lvl5pPr>
              <a:lnSpc>
                <a:spcPts val="2325"/>
              </a:lnSpc>
              <a:spcBef>
                <a:spcPts val="0"/>
              </a:spcBef>
              <a:defRPr sz="2100" b="1" i="0" baseline="0">
                <a:latin typeface="Myriad Pro"/>
              </a:defRPr>
            </a:lvl5pPr>
          </a:lstStyle>
          <a:p>
            <a:pPr lvl="0"/>
            <a:endParaRPr lang="en-GB" noProof="0" dirty="0" smtClean="0"/>
          </a:p>
          <a:p>
            <a:pPr lvl="0"/>
            <a:r>
              <a:rPr lang="en-GB" noProof="0" dirty="0" smtClean="0"/>
              <a:t>Main headline</a:t>
            </a:r>
          </a:p>
        </p:txBody>
      </p:sp>
      <p:sp>
        <p:nvSpPr>
          <p:cNvPr id="4" name="Content Placeholder 2"/>
          <p:cNvSpPr>
            <a:spLocks noGrp="1"/>
          </p:cNvSpPr>
          <p:nvPr>
            <p:ph idx="1"/>
          </p:nvPr>
        </p:nvSpPr>
        <p:spPr>
          <a:xfrm>
            <a:off x="467544" y="1115876"/>
            <a:ext cx="8208912" cy="3456384"/>
          </a:xfrm>
          <a:prstGeom prst="rect">
            <a:avLst/>
          </a:prstGeom>
        </p:spPr>
        <p:txBody>
          <a:bodyPr>
            <a:normAutofit/>
          </a:bodyPr>
          <a:lstStyle>
            <a:lvl1pPr marL="257175" indent="-257175">
              <a:buFont typeface="Arial" panose="020B0604020202020204" pitchFamily="34" charset="0"/>
              <a:buChar char="•"/>
              <a:defRPr sz="1800">
                <a:latin typeface="Myriad Pro"/>
              </a:defRPr>
            </a:lvl1pPr>
            <a:lvl2pPr>
              <a:defRPr sz="1650">
                <a:latin typeface="Myriad Pro"/>
              </a:defRPr>
            </a:lvl2pPr>
            <a:lvl3pPr>
              <a:defRPr sz="1500">
                <a:latin typeface="Myriad Pro"/>
              </a:defRPr>
            </a:lvl3pPr>
            <a:lvl4pPr>
              <a:defRPr>
                <a:latin typeface="Myriad Pro"/>
              </a:defRPr>
            </a:lvl4pPr>
            <a:lvl5pPr>
              <a:defRPr sz="1350">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Tree>
    <p:extLst>
      <p:ext uri="{BB962C8B-B14F-4D97-AF65-F5344CB8AC3E}">
        <p14:creationId xmlns:p14="http://schemas.microsoft.com/office/powerpoint/2010/main" xmlns="" val="7618282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2 Marcador de texto"/>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6" name="5 Marcador de número de diapositiva"/>
          <p:cNvSpPr>
            <a:spLocks noGrp="1"/>
          </p:cNvSpPr>
          <p:nvPr>
            <p:ph type="sldNum" sz="quarter" idx="4"/>
          </p:nvPr>
        </p:nvSpPr>
        <p:spPr>
          <a:xfrm>
            <a:off x="-6032" y="4869657"/>
            <a:ext cx="2133600" cy="273844"/>
          </a:xfrm>
          <a:prstGeom prst="rect">
            <a:avLst/>
          </a:prstGeom>
          <a:solidFill>
            <a:schemeClr val="bg1"/>
          </a:solidFill>
        </p:spPr>
        <p:txBody>
          <a:bodyPr vert="horz" wrap="square" lIns="91440" tIns="45720" rIns="91440" bIns="45720" numCol="1" anchor="ctr" anchorCtr="0" compatLnSpc="1">
            <a:prstTxWarp prst="textNoShape">
              <a:avLst/>
            </a:prstTxWarp>
          </a:bodyPr>
          <a:lstStyle>
            <a:lvl1pPr>
              <a:defRPr lang="es-ES" altLang="es-ES" sz="1000" b="1" smtClean="0">
                <a:solidFill>
                  <a:srgbClr val="898989"/>
                </a:solidFill>
                <a:latin typeface="Arial" pitchFamily="34" charset="0"/>
              </a:defRPr>
            </a:lvl1pPr>
          </a:lstStyle>
          <a:p>
            <a:fld id="{A95FE324-9CBF-4688-9B56-27545B60C7A9}" type="slidenum">
              <a:rPr lang="en-US" smtClean="0"/>
              <a:pPr/>
              <a:t>‹Nº›</a:t>
            </a:fld>
            <a:endParaRPr lang="en-US"/>
          </a:p>
        </p:txBody>
      </p:sp>
      <p:sp>
        <p:nvSpPr>
          <p:cNvPr id="5" name="4 Marcador de pie de página"/>
          <p:cNvSpPr>
            <a:spLocks noGrp="1"/>
          </p:cNvSpPr>
          <p:nvPr>
            <p:ph type="ftr" sz="quarter" idx="3"/>
          </p:nvPr>
        </p:nvSpPr>
        <p:spPr>
          <a:xfrm>
            <a:off x="292928" y="4868377"/>
            <a:ext cx="4391720" cy="273844"/>
          </a:xfrm>
          <a:prstGeom prst="rect">
            <a:avLst/>
          </a:prstGeom>
          <a:solidFill>
            <a:schemeClr val="bg1"/>
          </a:solidFill>
        </p:spPr>
        <p:txBody>
          <a:bodyPr vert="horz" wrap="square" lIns="0" tIns="45720" rIns="0" bIns="45720" numCol="1" anchor="ctr" anchorCtr="0" compatLnSpc="1">
            <a:prstTxWarp prst="textNoShape">
              <a:avLst/>
            </a:prstTxWarp>
          </a:bodyPr>
          <a:lstStyle>
            <a:lvl1pPr algn="l">
              <a:defRPr lang="en-US" sz="1000" b="0">
                <a:solidFill>
                  <a:srgbClr val="898989"/>
                </a:solidFill>
                <a:ea typeface="MS PGothic" charset="0"/>
                <a:cs typeface="MS PGothic" charset="0"/>
              </a:defRPr>
            </a:lvl1pPr>
          </a:lstStyle>
          <a:p>
            <a:pPr>
              <a:defRPr/>
            </a:pPr>
            <a:r>
              <a:rPr lang="en-US" smtClean="0"/>
              <a:t>| Thiel, Kim &amp; Brinckmann, BCERC 2014</a:t>
            </a:r>
            <a:endParaRPr lang="en-US"/>
          </a:p>
        </p:txBody>
      </p:sp>
      <p:pic>
        <p:nvPicPr>
          <p:cNvPr id="1031" name="Picture 20"/>
          <p:cNvPicPr>
            <a:picLocks noChangeAspect="1"/>
          </p:cNvPicPr>
          <p:nvPr userDrawn="1"/>
        </p:nvPicPr>
        <p:blipFill>
          <a:blip r:embed="rId8">
            <a:extLst>
              <a:ext uri="{28A0092B-C50C-407E-A947-70E740481C1C}">
                <a14:useLocalDpi xmlns:a14="http://schemas.microsoft.com/office/drawing/2010/main" xmlns="" val="0"/>
              </a:ext>
            </a:extLst>
          </a:blip>
          <a:srcRect/>
          <a:stretch>
            <a:fillRect/>
          </a:stretch>
        </p:blipFill>
        <p:spPr bwMode="auto">
          <a:xfrm>
            <a:off x="8407401" y="226314"/>
            <a:ext cx="409575"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ES" smtClean="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5" r:id="rId6"/>
  </p:sldLayoutIdLst>
  <p:timing>
    <p:tnLst>
      <p:par>
        <p:cTn id="1" dur="indefinite" restart="never" nodeType="tmRoot"/>
      </p:par>
    </p:tnLst>
  </p:timing>
  <p:hf hdr="0" dt="0"/>
  <p:txStyles>
    <p:title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reas.org.es/" TargetMode="External"/><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8.jpeg"/><Relationship Id="rId11" Type="http://schemas.openxmlformats.org/officeDocument/2006/relationships/image" Target="../media/image32.png"/><Relationship Id="rId5" Type="http://schemas.openxmlformats.org/officeDocument/2006/relationships/image" Target="../media/image27.jpeg"/><Relationship Id="rId10" Type="http://schemas.openxmlformats.org/officeDocument/2006/relationships/image" Target="../media/image19.png"/><Relationship Id="rId4" Type="http://schemas.openxmlformats.org/officeDocument/2006/relationships/image" Target="../media/image26.gif"/><Relationship Id="rId9"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1"/>
          <p:cNvSpPr txBox="1">
            <a:spLocks noChangeArrowheads="1"/>
          </p:cNvSpPr>
          <p:nvPr/>
        </p:nvSpPr>
        <p:spPr bwMode="auto">
          <a:xfrm>
            <a:off x="636191" y="3219823"/>
            <a:ext cx="302433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s-ES" sz="1400" b="1" dirty="0" smtClean="0">
                <a:solidFill>
                  <a:srgbClr val="7F7F7F"/>
                </a:solidFill>
                <a:latin typeface="Georgia" pitchFamily="18" charset="0"/>
              </a:rPr>
              <a:t>Lisa Hehenberger, PhD</a:t>
            </a:r>
          </a:p>
          <a:p>
            <a:pPr eaLnBrk="1" hangingPunct="1"/>
            <a:r>
              <a:rPr lang="en-US" altLang="es-ES" sz="1400" i="1" dirty="0" smtClean="0">
                <a:solidFill>
                  <a:srgbClr val="7F7F7F"/>
                </a:solidFill>
                <a:latin typeface="Georgia" pitchFamily="18" charset="0"/>
              </a:rPr>
              <a:t>ESADE Business School, Barcelona</a:t>
            </a:r>
          </a:p>
          <a:p>
            <a:pPr eaLnBrk="1" hangingPunct="1"/>
            <a:r>
              <a:rPr lang="en-US" altLang="es-ES" sz="1400" i="1" dirty="0" smtClean="0">
                <a:solidFill>
                  <a:srgbClr val="7F7F7F"/>
                </a:solidFill>
                <a:latin typeface="Georgia" pitchFamily="18" charset="0"/>
              </a:rPr>
              <a:t>lisa.hehenberger@esade.edu</a:t>
            </a:r>
          </a:p>
          <a:p>
            <a:pPr eaLnBrk="1" hangingPunct="1"/>
            <a:endParaRPr lang="en-US" altLang="es-ES" sz="1400" i="1" dirty="0">
              <a:solidFill>
                <a:srgbClr val="7F7F7F"/>
              </a:solidFill>
              <a:latin typeface="Georgia" pitchFamily="18" charset="0"/>
            </a:endParaRPr>
          </a:p>
        </p:txBody>
      </p:sp>
      <p:sp>
        <p:nvSpPr>
          <p:cNvPr id="7" name="Rectangle 6"/>
          <p:cNvSpPr/>
          <p:nvPr/>
        </p:nvSpPr>
        <p:spPr>
          <a:xfrm>
            <a:off x="476250" y="4681128"/>
            <a:ext cx="2571750" cy="282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00200" y="4623978"/>
            <a:ext cx="1371600" cy="17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ffectLst>
                <a:outerShdw blurRad="38100" dist="38100" dir="2700000" algn="tl">
                  <a:srgbClr val="DDDDDD"/>
                </a:outerShdw>
              </a:effectLst>
              <a:latin typeface="Arial" charset="0"/>
              <a:ea typeface="MS PGothic" charset="0"/>
              <a:cs typeface="MS PGothic" charset="0"/>
            </a:endParaRPr>
          </a:p>
        </p:txBody>
      </p:sp>
      <p:sp>
        <p:nvSpPr>
          <p:cNvPr id="6148" name="TextBox 11"/>
          <p:cNvSpPr txBox="1">
            <a:spLocks noChangeArrowheads="1"/>
          </p:cNvSpPr>
          <p:nvPr/>
        </p:nvSpPr>
        <p:spPr bwMode="auto">
          <a:xfrm>
            <a:off x="381000" y="4738278"/>
            <a:ext cx="28956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ts val="1600"/>
              </a:lnSpc>
            </a:pPr>
            <a:r>
              <a:rPr lang="en-US" altLang="es-ES" sz="1600" dirty="0" smtClean="0">
                <a:solidFill>
                  <a:srgbClr val="008BD7"/>
                </a:solidFill>
                <a:latin typeface="Arial Black" pitchFamily="34" charset="0"/>
              </a:rPr>
              <a:t>9 de mayo, 2018</a:t>
            </a:r>
            <a:endParaRPr lang="en-US" altLang="es-ES" sz="1600" dirty="0">
              <a:solidFill>
                <a:srgbClr val="008BD7"/>
              </a:solidFill>
              <a:latin typeface="Arial Black" pitchFamily="34" charset="0"/>
            </a:endParaRPr>
          </a:p>
        </p:txBody>
      </p:sp>
      <p:cxnSp>
        <p:nvCxnSpPr>
          <p:cNvPr id="37" name="Straight Connector 36"/>
          <p:cNvCxnSpPr/>
          <p:nvPr/>
        </p:nvCxnSpPr>
        <p:spPr>
          <a:xfrm>
            <a:off x="476250" y="4681128"/>
            <a:ext cx="2571750" cy="1191"/>
          </a:xfrm>
          <a:prstGeom prst="line">
            <a:avLst/>
          </a:prstGeom>
          <a:ln w="6350" cap="flat" cmpd="sng" algn="ctr">
            <a:solidFill>
              <a:schemeClr val="bg1">
                <a:lumMod val="7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50" name="TextBox 25"/>
          <p:cNvSpPr txBox="1">
            <a:spLocks noChangeArrowheads="1"/>
          </p:cNvSpPr>
          <p:nvPr/>
        </p:nvSpPr>
        <p:spPr bwMode="auto">
          <a:xfrm>
            <a:off x="665820" y="1671503"/>
            <a:ext cx="763284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s-ES" sz="2400" dirty="0" smtClean="0">
                <a:solidFill>
                  <a:srgbClr val="008BD7"/>
                </a:solidFill>
                <a:latin typeface="Arial Black" pitchFamily="34" charset="0"/>
              </a:rPr>
              <a:t>EL EMPRENDIMIENTO SOCIAL Y LA INVERSION DE IMPACTO EN LA UE</a:t>
            </a:r>
            <a:endParaRPr lang="es-ES" sz="2400" dirty="0">
              <a:solidFill>
                <a:srgbClr val="008BD7"/>
              </a:solidFill>
              <a:latin typeface="Arial Black" pitchFamily="34" charset="0"/>
            </a:endParaRPr>
          </a:p>
          <a:p>
            <a:endParaRPr lang="es-ES" sz="2400" dirty="0" smtClean="0">
              <a:solidFill>
                <a:srgbClr val="008BD7"/>
              </a:solidFill>
              <a:latin typeface="Arial Black" pitchFamily="34" charset="0"/>
            </a:endParaRPr>
          </a:p>
          <a:p>
            <a:r>
              <a:rPr lang="es-ES" sz="2400" dirty="0" smtClean="0">
                <a:solidFill>
                  <a:srgbClr val="008BD7"/>
                </a:solidFill>
                <a:latin typeface="Arial Black" pitchFamily="34" charset="0"/>
              </a:rPr>
              <a:t>Panorámica actual</a:t>
            </a:r>
            <a:endParaRPr lang="en-US" sz="2400" dirty="0">
              <a:solidFill>
                <a:srgbClr val="008BD7"/>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19087" y="1367634"/>
            <a:ext cx="8567738" cy="2068213"/>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4101" name="CuadroTexto 5"/>
          <p:cNvSpPr txBox="1">
            <a:spLocks noChangeArrowheads="1"/>
          </p:cNvSpPr>
          <p:nvPr/>
        </p:nvSpPr>
        <p:spPr bwMode="auto">
          <a:xfrm>
            <a:off x="319089" y="1471750"/>
            <a:ext cx="8573691" cy="2654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s-ES" altLang="en-US" sz="2400" i="1" dirty="0">
                <a:solidFill>
                  <a:srgbClr val="002060"/>
                </a:solidFill>
              </a:rPr>
              <a:t>Las inversiones de impacto son aquellas que </a:t>
            </a:r>
            <a:r>
              <a:rPr lang="es-ES" altLang="en-US" sz="2400" b="1" i="1" dirty="0">
                <a:solidFill>
                  <a:srgbClr val="002060"/>
                </a:solidFill>
              </a:rPr>
              <a:t>intencionalmente</a:t>
            </a:r>
            <a:r>
              <a:rPr lang="es-ES" altLang="en-US" sz="2400" i="1" dirty="0">
                <a:solidFill>
                  <a:srgbClr val="002060"/>
                </a:solidFill>
              </a:rPr>
              <a:t> buscan un </a:t>
            </a:r>
            <a:r>
              <a:rPr lang="es-ES" altLang="en-US" sz="2400" b="1" i="1" dirty="0">
                <a:solidFill>
                  <a:srgbClr val="002060"/>
                </a:solidFill>
              </a:rPr>
              <a:t>impacto social/medio-ambiental</a:t>
            </a:r>
            <a:r>
              <a:rPr lang="es-ES" altLang="en-US" sz="2400" i="1" dirty="0">
                <a:solidFill>
                  <a:srgbClr val="002060"/>
                </a:solidFill>
              </a:rPr>
              <a:t>, </a:t>
            </a:r>
            <a:r>
              <a:rPr lang="es-ES" altLang="en-US" sz="2400" b="1" i="1" dirty="0">
                <a:solidFill>
                  <a:srgbClr val="002060"/>
                </a:solidFill>
              </a:rPr>
              <a:t>medible</a:t>
            </a:r>
            <a:r>
              <a:rPr lang="es-ES" altLang="en-US" sz="2400" i="1" dirty="0">
                <a:solidFill>
                  <a:srgbClr val="002060"/>
                </a:solidFill>
              </a:rPr>
              <a:t>, en conjunto con un </a:t>
            </a:r>
            <a:r>
              <a:rPr lang="es-ES" altLang="en-US" sz="2400" b="1" i="1" dirty="0">
                <a:solidFill>
                  <a:srgbClr val="002060"/>
                </a:solidFill>
              </a:rPr>
              <a:t>retorno financiero</a:t>
            </a:r>
            <a:r>
              <a:rPr lang="es-ES" altLang="en-US" sz="2400" i="1" dirty="0">
                <a:solidFill>
                  <a:srgbClr val="002060"/>
                </a:solidFill>
              </a:rPr>
              <a:t>, como mínimo igual al del capital principal invertido. </a:t>
            </a:r>
            <a:endParaRPr lang="es-ES_tradnl" altLang="en-US" sz="2400" dirty="0">
              <a:solidFill>
                <a:srgbClr val="002060"/>
              </a:solidFill>
            </a:endParaRPr>
          </a:p>
          <a:p>
            <a:pPr algn="ctr" eaLnBrk="1" hangingPunct="1">
              <a:lnSpc>
                <a:spcPct val="150000"/>
              </a:lnSpc>
              <a:spcBef>
                <a:spcPct val="0"/>
              </a:spcBef>
              <a:buFont typeface="Arial" panose="020B0604020202020204" pitchFamily="34" charset="0"/>
              <a:buNone/>
            </a:pPr>
            <a:endParaRPr lang="es-ES_tradnl" altLang="en-US" sz="1500" dirty="0">
              <a:solidFill>
                <a:srgbClr val="002060"/>
              </a:solidFill>
            </a:endParaRPr>
          </a:p>
        </p:txBody>
      </p:sp>
      <p:sp>
        <p:nvSpPr>
          <p:cNvPr id="8" name="Title 1"/>
          <p:cNvSpPr txBox="1">
            <a:spLocks/>
          </p:cNvSpPr>
          <p:nvPr/>
        </p:nvSpPr>
        <p:spPr>
          <a:xfrm>
            <a:off x="457200" y="195486"/>
            <a:ext cx="7787208" cy="648072"/>
          </a:xfrm>
          <a:prstGeom prst="rect">
            <a:avLst/>
          </a:prstGeom>
        </p:spPr>
        <p:txBody>
          <a:bodyPr anchor="ctr"/>
          <a:lst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a:lstStyle>
          <a:p>
            <a:r>
              <a:rPr lang="nl-BE" dirty="0" smtClean="0"/>
              <a:t>Definición de inversión de impacto</a:t>
            </a:r>
            <a:endParaRPr lang="nl-BE" dirty="0"/>
          </a:p>
        </p:txBody>
      </p:sp>
    </p:spTree>
    <p:extLst>
      <p:ext uri="{BB962C8B-B14F-4D97-AF65-F5344CB8AC3E}">
        <p14:creationId xmlns:p14="http://schemas.microsoft.com/office/powerpoint/2010/main" xmlns="" val="288918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BE" dirty="0" smtClean="0"/>
              <a:t>Inversiones de impacto en el “Spectrum”</a:t>
            </a:r>
            <a:endParaRPr lang="nl-BE" dirty="0"/>
          </a:p>
        </p:txBody>
      </p:sp>
      <p:sp>
        <p:nvSpPr>
          <p:cNvPr id="3" name="Rectangle 2"/>
          <p:cNvSpPr/>
          <p:nvPr/>
        </p:nvSpPr>
        <p:spPr>
          <a:xfrm>
            <a:off x="1092614" y="1221600"/>
            <a:ext cx="1152128" cy="64807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a:t>Organizaciones sociales sin actividad comercial</a:t>
            </a:r>
          </a:p>
        </p:txBody>
      </p:sp>
      <p:sp>
        <p:nvSpPr>
          <p:cNvPr id="11" name="Rectangle 10"/>
          <p:cNvSpPr/>
          <p:nvPr/>
        </p:nvSpPr>
        <p:spPr>
          <a:xfrm>
            <a:off x="2244742" y="1221600"/>
            <a:ext cx="1163446" cy="64807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smtClean="0"/>
              <a:t>Organizaciones sociales con actividad comercial</a:t>
            </a:r>
            <a:endParaRPr lang="es-ES_tradnl" sz="1200" dirty="0"/>
          </a:p>
        </p:txBody>
      </p:sp>
      <p:sp>
        <p:nvSpPr>
          <p:cNvPr id="12" name="Rectangle 11"/>
          <p:cNvSpPr/>
          <p:nvPr/>
        </p:nvSpPr>
        <p:spPr>
          <a:xfrm>
            <a:off x="3396871" y="1221600"/>
            <a:ext cx="1201500" cy="64807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a:t>Empresas de impacto social que no reparten beneficios</a:t>
            </a:r>
          </a:p>
        </p:txBody>
      </p:sp>
      <p:sp>
        <p:nvSpPr>
          <p:cNvPr id="13" name="Rectangle 12"/>
          <p:cNvSpPr/>
          <p:nvPr/>
        </p:nvSpPr>
        <p:spPr>
          <a:xfrm>
            <a:off x="4609688" y="1221600"/>
            <a:ext cx="1152128" cy="64807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a:t>Empresas de impacto social que reparten beneficios</a:t>
            </a:r>
          </a:p>
        </p:txBody>
      </p:sp>
      <p:sp>
        <p:nvSpPr>
          <p:cNvPr id="14" name="Rectangle 13"/>
          <p:cNvSpPr/>
          <p:nvPr/>
        </p:nvSpPr>
        <p:spPr>
          <a:xfrm>
            <a:off x="5773135" y="1221600"/>
            <a:ext cx="3119345"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smtClean="0"/>
              <a:t>Corporaciones con objetivos de impacto significativos</a:t>
            </a:r>
            <a:endParaRPr lang="es-ES_tradnl" sz="1200" dirty="0"/>
          </a:p>
        </p:txBody>
      </p:sp>
      <p:sp>
        <p:nvSpPr>
          <p:cNvPr id="23" name="Rectangle 22"/>
          <p:cNvSpPr/>
          <p:nvPr/>
        </p:nvSpPr>
        <p:spPr>
          <a:xfrm>
            <a:off x="72615" y="2139702"/>
            <a:ext cx="985110"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ESTRATEGIA DE INVERSION</a:t>
            </a:r>
            <a:endParaRPr lang="en-US" sz="1200" b="1" dirty="0">
              <a:solidFill>
                <a:schemeClr val="tx1"/>
              </a:solidFill>
            </a:endParaRPr>
          </a:p>
        </p:txBody>
      </p:sp>
      <p:sp>
        <p:nvSpPr>
          <p:cNvPr id="24" name="Rectangle 23"/>
          <p:cNvSpPr/>
          <p:nvPr/>
        </p:nvSpPr>
        <p:spPr>
          <a:xfrm>
            <a:off x="72615" y="3003798"/>
            <a:ext cx="985110"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OBJETIVO DE RETORNO FINANCIERO</a:t>
            </a:r>
            <a:endParaRPr lang="en-US" sz="1200" b="1" dirty="0">
              <a:solidFill>
                <a:schemeClr val="tx1"/>
              </a:solidFill>
            </a:endParaRPr>
          </a:p>
        </p:txBody>
      </p:sp>
      <p:sp>
        <p:nvSpPr>
          <p:cNvPr id="25" name="Rectangle 24"/>
          <p:cNvSpPr/>
          <p:nvPr/>
        </p:nvSpPr>
        <p:spPr>
          <a:xfrm>
            <a:off x="72615" y="3867894"/>
            <a:ext cx="985110"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IMPACTO DESEADO</a:t>
            </a:r>
            <a:endParaRPr lang="en-US" sz="1200" b="1" dirty="0">
              <a:solidFill>
                <a:schemeClr val="tx1"/>
              </a:solidFill>
            </a:endParaRPr>
          </a:p>
        </p:txBody>
      </p:sp>
      <p:sp>
        <p:nvSpPr>
          <p:cNvPr id="26" name="Rectangle 25"/>
          <p:cNvSpPr/>
          <p:nvPr/>
        </p:nvSpPr>
        <p:spPr>
          <a:xfrm>
            <a:off x="1111275" y="2139702"/>
            <a:ext cx="985110"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FILANTROPÍA</a:t>
            </a:r>
            <a:endParaRPr lang="en-US" sz="1100" dirty="0">
              <a:solidFill>
                <a:schemeClr val="tx1"/>
              </a:solidFill>
            </a:endParaRPr>
          </a:p>
        </p:txBody>
      </p:sp>
      <p:sp>
        <p:nvSpPr>
          <p:cNvPr id="27" name="Rectangle 26"/>
          <p:cNvSpPr/>
          <p:nvPr/>
        </p:nvSpPr>
        <p:spPr>
          <a:xfrm>
            <a:off x="1111275" y="3003798"/>
            <a:ext cx="985110"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 BUSCA RETORNO FINANCIERO</a:t>
            </a:r>
            <a:endParaRPr lang="en-US" sz="1200" dirty="0">
              <a:solidFill>
                <a:schemeClr val="tx1"/>
              </a:solidFill>
            </a:endParaRPr>
          </a:p>
        </p:txBody>
      </p:sp>
      <p:sp>
        <p:nvSpPr>
          <p:cNvPr id="28" name="Rectangle 27"/>
          <p:cNvSpPr/>
          <p:nvPr/>
        </p:nvSpPr>
        <p:spPr>
          <a:xfrm>
            <a:off x="1119266" y="3867894"/>
            <a:ext cx="5108918" cy="756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PROACTIVAMENTE BUSCANDO IMPACTO</a:t>
            </a:r>
          </a:p>
        </p:txBody>
      </p:sp>
      <p:sp>
        <p:nvSpPr>
          <p:cNvPr id="29" name="Rectangle 28"/>
          <p:cNvSpPr/>
          <p:nvPr/>
        </p:nvSpPr>
        <p:spPr>
          <a:xfrm>
            <a:off x="2160928" y="3003798"/>
            <a:ext cx="985110" cy="756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CAPITAL PRINCIPAL INVERTIDO</a:t>
            </a:r>
          </a:p>
        </p:txBody>
      </p:sp>
      <p:sp>
        <p:nvSpPr>
          <p:cNvPr id="30" name="Rectangle 29"/>
          <p:cNvSpPr/>
          <p:nvPr/>
        </p:nvSpPr>
        <p:spPr>
          <a:xfrm>
            <a:off x="2149934" y="2139702"/>
            <a:ext cx="4078250" cy="756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INVERSIONES DE IMPACTO SOCIAL</a:t>
            </a:r>
            <a:endParaRPr lang="en-US" sz="1400" b="1" dirty="0">
              <a:solidFill>
                <a:srgbClr val="FF0000"/>
              </a:solidFill>
            </a:endParaRPr>
          </a:p>
        </p:txBody>
      </p:sp>
      <p:sp>
        <p:nvSpPr>
          <p:cNvPr id="31" name="Rectangle 30"/>
          <p:cNvSpPr/>
          <p:nvPr/>
        </p:nvSpPr>
        <p:spPr>
          <a:xfrm>
            <a:off x="3224942" y="3003798"/>
            <a:ext cx="1635090" cy="756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RETORNO POR DEBAJO DEL MERCADO</a:t>
            </a:r>
          </a:p>
        </p:txBody>
      </p:sp>
      <p:sp>
        <p:nvSpPr>
          <p:cNvPr id="32" name="Rectangle 31"/>
          <p:cNvSpPr/>
          <p:nvPr/>
        </p:nvSpPr>
        <p:spPr>
          <a:xfrm>
            <a:off x="4932040" y="3003798"/>
            <a:ext cx="3960439"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RETORNOS COMPETITIVOS</a:t>
            </a:r>
            <a:endParaRPr lang="en-US" sz="1200" dirty="0">
              <a:solidFill>
                <a:schemeClr val="tx1"/>
              </a:solidFill>
            </a:endParaRPr>
          </a:p>
        </p:txBody>
      </p:sp>
      <p:sp>
        <p:nvSpPr>
          <p:cNvPr id="33" name="Rectangle 32"/>
          <p:cNvSpPr/>
          <p:nvPr/>
        </p:nvSpPr>
        <p:spPr>
          <a:xfrm>
            <a:off x="6281733" y="2139702"/>
            <a:ext cx="2610747"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INVERSIONES SOCIALMENTE RESPONSABLES</a:t>
            </a:r>
            <a:endParaRPr lang="en-US" sz="1200" dirty="0">
              <a:solidFill>
                <a:schemeClr val="tx1"/>
              </a:solidFill>
            </a:endParaRPr>
          </a:p>
        </p:txBody>
      </p:sp>
      <p:sp>
        <p:nvSpPr>
          <p:cNvPr id="34" name="Rectangle 33"/>
          <p:cNvSpPr/>
          <p:nvPr/>
        </p:nvSpPr>
        <p:spPr>
          <a:xfrm>
            <a:off x="6289725" y="3867894"/>
            <a:ext cx="2602753"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a:t>
            </a:r>
            <a:r>
              <a:rPr lang="es-ES" sz="1200" dirty="0" smtClean="0">
                <a:solidFill>
                  <a:schemeClr val="tx1"/>
                </a:solidFill>
              </a:rPr>
              <a:t>IENEN EN CUENTA: MEDIO AMBIENTE, TEMAS SOCIALES Y EL BUEN GOBIERNO CORPORATIVO</a:t>
            </a:r>
            <a:endParaRPr lang="en-US" sz="1200" dirty="0">
              <a:solidFill>
                <a:schemeClr val="tx1"/>
              </a:solidFill>
            </a:endParaRPr>
          </a:p>
        </p:txBody>
      </p:sp>
      <p:cxnSp>
        <p:nvCxnSpPr>
          <p:cNvPr id="36" name="Straight Connector 35"/>
          <p:cNvCxnSpPr/>
          <p:nvPr/>
        </p:nvCxnSpPr>
        <p:spPr>
          <a:xfrm>
            <a:off x="6228184" y="3003798"/>
            <a:ext cx="0" cy="75608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166838" y="3867894"/>
            <a:ext cx="0" cy="75608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1950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_tradnl" dirty="0" smtClean="0">
                <a:latin typeface="Arial" panose="020B0604020202020204" pitchFamily="34" charset="0"/>
                <a:cs typeface="Arial" panose="020B0604020202020204" pitchFamily="34" charset="0"/>
              </a:rPr>
              <a:t>Diferentes necesidades según el grado de evolución</a:t>
            </a:r>
            <a:endParaRPr lang="nl-BE"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059583"/>
            <a:ext cx="8535490" cy="3981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4507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s-ES_tradnl" altLang="en-US" dirty="0" smtClean="0">
                <a:latin typeface="Arial" panose="020B0604020202020204" pitchFamily="34" charset="0"/>
                <a:cs typeface="Arial" panose="020B0604020202020204" pitchFamily="34" charset="0"/>
              </a:rPr>
              <a:t>Co-evolución capital riesgo / fundaciones</a:t>
            </a:r>
            <a:endParaRPr lang="en-US" altLang="en-US" dirty="0" smtClean="0">
              <a:latin typeface="Arial" panose="020B0604020202020204" pitchFamily="34" charset="0"/>
              <a:cs typeface="Arial" panose="020B0604020202020204" pitchFamily="34" charset="0"/>
            </a:endParaRPr>
          </a:p>
        </p:txBody>
      </p:sp>
      <p:sp>
        <p:nvSpPr>
          <p:cNvPr id="19460"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3615FC-46EE-4F10-9EA1-8B89AE4758D0}" type="slidenum">
              <a:rPr lang="en-US" altLang="en-US" sz="1200" b="0" smtClean="0">
                <a:solidFill>
                  <a:srgbClr val="898989"/>
                </a:solidFill>
                <a:latin typeface="Calibri" panose="020F0502020204030204" pitchFamily="34" charset="0"/>
              </a:rPr>
              <a:pPr>
                <a:spcBef>
                  <a:spcPct val="0"/>
                </a:spcBef>
                <a:buFontTx/>
                <a:buNone/>
              </a:pPr>
              <a:t>13</a:t>
            </a:fld>
            <a:endParaRPr lang="en-US" altLang="en-US" sz="1200" b="0" smtClean="0">
              <a:solidFill>
                <a:srgbClr val="898989"/>
              </a:solidFill>
              <a:latin typeface="Calibri" panose="020F0502020204030204" pitchFamily="34" charset="0"/>
            </a:endParaRPr>
          </a:p>
        </p:txBody>
      </p:sp>
      <p:cxnSp>
        <p:nvCxnSpPr>
          <p:cNvPr id="19" name="Straight Arrow Connector 18"/>
          <p:cNvCxnSpPr/>
          <p:nvPr/>
        </p:nvCxnSpPr>
        <p:spPr bwMode="auto">
          <a:xfrm>
            <a:off x="279400" y="3262313"/>
            <a:ext cx="8320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8"/>
          <p:cNvSpPr txBox="1">
            <a:spLocks noChangeArrowheads="1"/>
          </p:cNvSpPr>
          <p:nvPr/>
        </p:nvSpPr>
        <p:spPr bwMode="auto">
          <a:xfrm>
            <a:off x="738614" y="2959892"/>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2000</a:t>
            </a:r>
          </a:p>
        </p:txBody>
      </p:sp>
      <p:sp>
        <p:nvSpPr>
          <p:cNvPr id="21" name="TextBox 9"/>
          <p:cNvSpPr txBox="1">
            <a:spLocks noChangeArrowheads="1"/>
          </p:cNvSpPr>
          <p:nvPr/>
        </p:nvSpPr>
        <p:spPr bwMode="auto">
          <a:xfrm>
            <a:off x="2856192" y="2959892"/>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dirty="0"/>
              <a:t>2004</a:t>
            </a:r>
          </a:p>
        </p:txBody>
      </p:sp>
      <p:sp>
        <p:nvSpPr>
          <p:cNvPr id="22" name="TextBox 10"/>
          <p:cNvSpPr txBox="1">
            <a:spLocks noChangeArrowheads="1"/>
          </p:cNvSpPr>
          <p:nvPr/>
        </p:nvSpPr>
        <p:spPr bwMode="auto">
          <a:xfrm>
            <a:off x="5696380" y="2965626"/>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2009</a:t>
            </a:r>
          </a:p>
        </p:txBody>
      </p:sp>
      <p:sp>
        <p:nvSpPr>
          <p:cNvPr id="23" name="TextBox 15"/>
          <p:cNvSpPr txBox="1">
            <a:spLocks noChangeArrowheads="1"/>
          </p:cNvSpPr>
          <p:nvPr/>
        </p:nvSpPr>
        <p:spPr bwMode="auto">
          <a:xfrm>
            <a:off x="7813959" y="2965626"/>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2015</a:t>
            </a:r>
          </a:p>
        </p:txBody>
      </p:sp>
      <p:pic>
        <p:nvPicPr>
          <p:cNvPr id="25" name="Picture 44" descr="The GI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9003" y="3138550"/>
            <a:ext cx="824981" cy="3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75769" y="3577903"/>
            <a:ext cx="1319154" cy="215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97583" y="3924175"/>
            <a:ext cx="1185057" cy="483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112997" y="3795971"/>
            <a:ext cx="1139837" cy="2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4"/>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682390" y="4045049"/>
            <a:ext cx="1316554" cy="241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 descr="https://www.lgtvp.com/export/system/modules/com.lgt.internet.v2.template/resources/assets/img/lgt/logo_group_desktop.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437201" y="3428219"/>
            <a:ext cx="694018" cy="510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6" descr="https://jacobsfoundation.org/app/uploads/2017/06/Jacobs_LogoByline.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162512" y="3938523"/>
            <a:ext cx="1510837" cy="37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10" descr="http://www.bridgesfundmanagement.com/wp-content/themes/bridges-ventures/assets/images/logo-on-white.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94130" y="3396500"/>
            <a:ext cx="837453" cy="331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4" descr="Image result for bnp paribas"/>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536838" y="3362041"/>
            <a:ext cx="1499212" cy="236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Bild 14" descr="EVPA-Introduction-to-VP-PPT.ai"/>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455111" y="1521619"/>
            <a:ext cx="8170922" cy="1429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ANANDA  |  Social Venture Fund"/>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122467" y="3612529"/>
            <a:ext cx="1268485" cy="263144"/>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Tijdelijke aanduiding voor inhoud 3"/>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bwMode="auto">
          <a:xfrm>
            <a:off x="2653648" y="3204394"/>
            <a:ext cx="1543201" cy="244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6590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s-ES_tradnl" altLang="en-US" dirty="0" smtClean="0">
                <a:latin typeface="Arial" panose="020B0604020202020204" pitchFamily="34" charset="0"/>
                <a:cs typeface="Arial" panose="020B0604020202020204" pitchFamily="34" charset="0"/>
              </a:rPr>
              <a:t>Co-construyendo el mercado</a:t>
            </a:r>
            <a:endParaRPr lang="en-US" altLang="en-US" dirty="0" smtClean="0">
              <a:latin typeface="Arial" panose="020B0604020202020204" pitchFamily="34" charset="0"/>
              <a:cs typeface="Arial" panose="020B0604020202020204" pitchFamily="34" charset="0"/>
            </a:endParaRPr>
          </a:p>
        </p:txBody>
      </p:sp>
      <p:sp>
        <p:nvSpPr>
          <p:cNvPr id="36869"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72A43A7-6CCE-4563-9880-75E5A940FD30}" type="slidenum">
              <a:rPr lang="en-US" altLang="en-US" sz="1200" b="0" smtClean="0">
                <a:solidFill>
                  <a:srgbClr val="898989"/>
                </a:solidFill>
                <a:latin typeface="Calibri" panose="020F0502020204030204" pitchFamily="34" charset="0"/>
              </a:rPr>
              <a:pPr>
                <a:spcBef>
                  <a:spcPct val="0"/>
                </a:spcBef>
                <a:buFontTx/>
                <a:buNone/>
              </a:pPr>
              <a:t>14</a:t>
            </a:fld>
            <a:endParaRPr lang="en-US" altLang="en-US" sz="1200" b="0" smtClean="0">
              <a:solidFill>
                <a:srgbClr val="898989"/>
              </a:solidFill>
              <a:latin typeface="Calibri" panose="020F0502020204030204" pitchFamily="34" charset="0"/>
            </a:endParaRPr>
          </a:p>
        </p:txBody>
      </p:sp>
      <p:pic>
        <p:nvPicPr>
          <p:cNvPr id="36871" name="Picture 2" descr="The GII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02560" y="1075526"/>
            <a:ext cx="2465784" cy="9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246392" y="3365782"/>
            <a:ext cx="1944216" cy="400110"/>
          </a:xfrm>
          <a:prstGeom prst="rect">
            <a:avLst/>
          </a:prstGeom>
          <a:noFill/>
        </p:spPr>
        <p:txBody>
          <a:bodyPr wrap="square" rtlCol="0">
            <a:spAutoFit/>
          </a:bodyPr>
          <a:lstStyle/>
          <a:p>
            <a:r>
              <a:rPr lang="en-US" sz="2000" b="1" dirty="0" smtClean="0">
                <a:solidFill>
                  <a:schemeClr val="tx1">
                    <a:lumMod val="65000"/>
                    <a:lumOff val="35000"/>
                  </a:schemeClr>
                </a:solidFill>
              </a:rPr>
              <a:t>GECES</a:t>
            </a:r>
            <a:endParaRPr lang="en-US" sz="2000" b="1" dirty="0">
              <a:solidFill>
                <a:schemeClr val="tx1">
                  <a:lumMod val="65000"/>
                  <a:lumOff val="35000"/>
                </a:schemeClr>
              </a:solidFill>
            </a:endParaRPr>
          </a:p>
        </p:txBody>
      </p:sp>
      <p:pic>
        <p:nvPicPr>
          <p:cNvPr id="3078" name="Picture 6" descr="Image result for european commissi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72" y="2304819"/>
            <a:ext cx="4105602" cy="107156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372" t="11703" r="64658" b="53735"/>
          <a:stretch/>
        </p:blipFill>
        <p:spPr bwMode="auto">
          <a:xfrm>
            <a:off x="5202560" y="2409732"/>
            <a:ext cx="2087086" cy="1106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Imagen 2"/>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282248" y="3515823"/>
            <a:ext cx="1728192" cy="1302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8" descr="Image result for oecd"/>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86538" y="3889594"/>
            <a:ext cx="2752670" cy="63719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Tijdelijke aanduiding voor inhoud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1691680" y="1552806"/>
            <a:ext cx="2580616" cy="409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7435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s-ES_tradnl" altLang="en-US" dirty="0" smtClean="0">
                <a:latin typeface="Arial" panose="020B0604020202020204" pitchFamily="34" charset="0"/>
                <a:cs typeface="Arial" panose="020B0604020202020204" pitchFamily="34" charset="0"/>
              </a:rPr>
              <a:t>Ejemplo: Medición del impacto social</a:t>
            </a:r>
            <a:endParaRPr lang="en-US" altLang="en-US" dirty="0" smtClean="0">
              <a:latin typeface="Arial" panose="020B0604020202020204" pitchFamily="34" charset="0"/>
              <a:cs typeface="Arial" panose="020B0604020202020204" pitchFamily="34" charset="0"/>
            </a:endParaRPr>
          </a:p>
        </p:txBody>
      </p:sp>
      <p:sp>
        <p:nvSpPr>
          <p:cNvPr id="36869"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72A43A7-6CCE-4563-9880-75E5A940FD30}" type="slidenum">
              <a:rPr lang="en-US" altLang="en-US" sz="1200" b="0" smtClean="0">
                <a:solidFill>
                  <a:srgbClr val="898989"/>
                </a:solidFill>
                <a:latin typeface="Calibri" panose="020F0502020204030204" pitchFamily="34" charset="0"/>
              </a:rPr>
              <a:pPr>
                <a:spcBef>
                  <a:spcPct val="0"/>
                </a:spcBef>
                <a:buFontTx/>
                <a:buNone/>
              </a:pPr>
              <a:t>15</a:t>
            </a:fld>
            <a:endParaRPr lang="en-US" altLang="en-US" sz="1200" b="0" smtClean="0">
              <a:solidFill>
                <a:srgbClr val="898989"/>
              </a:solidFill>
              <a:latin typeface="Calibri" panose="020F0502020204030204" pitchFamily="34" charset="0"/>
            </a:endParaRPr>
          </a:p>
        </p:txBody>
      </p:sp>
      <p:pic>
        <p:nvPicPr>
          <p:cNvPr id="36871" name="Picture 2" descr="The GII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5325" y="2141695"/>
            <a:ext cx="1326550" cy="497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6" descr="Image result for european commissi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32483" y="2869010"/>
            <a:ext cx="2210460" cy="57693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Imagen 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085325" y="3753666"/>
            <a:ext cx="1728192" cy="1302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8" descr="Image result for oec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65434" y="3551749"/>
            <a:ext cx="1744558" cy="40383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xmlns="" val="2375879424"/>
              </p:ext>
            </p:extLst>
          </p:nvPr>
        </p:nvGraphicFramePr>
        <p:xfrm>
          <a:off x="559327" y="1167595"/>
          <a:ext cx="6296573" cy="3482497"/>
        </p:xfrm>
        <a:graphic>
          <a:graphicData uri="http://schemas.openxmlformats.org/drawingml/2006/table">
            <a:tbl>
              <a:tblPr firstRow="1" bandRow="1">
                <a:tableStyleId>{5C22544A-7EE6-4342-B048-85BDC9FD1C3A}</a:tableStyleId>
              </a:tblPr>
              <a:tblGrid>
                <a:gridCol w="3200229"/>
                <a:gridCol w="3096344"/>
              </a:tblGrid>
              <a:tr h="378042">
                <a:tc>
                  <a:txBody>
                    <a:bodyPr/>
                    <a:lstStyle/>
                    <a:p>
                      <a:r>
                        <a:rPr lang="es-ES_tradnl" sz="1400" noProof="0" dirty="0" smtClean="0"/>
                        <a:t>Componente de la medición</a:t>
                      </a:r>
                      <a:endParaRPr lang="es-ES_tradnl" sz="1400" noProof="0" dirty="0"/>
                    </a:p>
                  </a:txBody>
                  <a:tcPr marT="34290" marB="34290"/>
                </a:tc>
                <a:tc>
                  <a:txBody>
                    <a:bodyPr/>
                    <a:lstStyle/>
                    <a:p>
                      <a:r>
                        <a:rPr lang="es-ES_tradnl" sz="1400" noProof="0" dirty="0" smtClean="0"/>
                        <a:t>Rol del actor</a:t>
                      </a:r>
                      <a:endParaRPr lang="es-ES_tradnl" sz="1400" noProof="0" dirty="0"/>
                    </a:p>
                  </a:txBody>
                  <a:tcPr marT="34290" marB="34290"/>
                </a:tc>
              </a:tr>
              <a:tr h="620891">
                <a:tc>
                  <a:txBody>
                    <a:bodyPr/>
                    <a:lstStyle/>
                    <a:p>
                      <a:r>
                        <a:rPr lang="es-ES_tradnl" sz="1400" noProof="0" dirty="0" smtClean="0"/>
                        <a:t>Recomendaciones</a:t>
                      </a:r>
                      <a:r>
                        <a:rPr lang="es-ES_tradnl" sz="1400" baseline="0" noProof="0" dirty="0" smtClean="0"/>
                        <a:t> de proceso</a:t>
                      </a:r>
                      <a:endParaRPr lang="es-ES_tradnl" sz="1400" noProof="0" dirty="0"/>
                    </a:p>
                  </a:txBody>
                  <a:tcPr marT="34290" marB="34290"/>
                </a:tc>
                <a:tc>
                  <a:txBody>
                    <a:bodyPr/>
                    <a:lstStyle/>
                    <a:p>
                      <a:r>
                        <a:rPr lang="es-ES_tradnl" sz="1400" noProof="0" dirty="0" smtClean="0"/>
                        <a:t>Investigación de buenas prácticas</a:t>
                      </a:r>
                      <a:endParaRPr lang="es-ES_tradnl" sz="1400" noProof="0" dirty="0"/>
                    </a:p>
                  </a:txBody>
                  <a:tcPr marT="34290" marB="34290"/>
                </a:tc>
              </a:tr>
              <a:tr h="620891">
                <a:tc>
                  <a:txBody>
                    <a:bodyPr/>
                    <a:lstStyle/>
                    <a:p>
                      <a:r>
                        <a:rPr lang="es-ES_tradnl" sz="1400" noProof="0" dirty="0" smtClean="0"/>
                        <a:t>Indicadores</a:t>
                      </a:r>
                      <a:r>
                        <a:rPr lang="es-ES_tradnl" sz="1400" baseline="0" noProof="0" dirty="0" smtClean="0"/>
                        <a:t> estandarizados</a:t>
                      </a:r>
                      <a:endParaRPr lang="es-ES_tradnl" sz="1400" noProof="0" dirty="0"/>
                    </a:p>
                  </a:txBody>
                  <a:tcPr marT="34290" marB="34290"/>
                </a:tc>
                <a:tc>
                  <a:txBody>
                    <a:bodyPr/>
                    <a:lstStyle/>
                    <a:p>
                      <a:r>
                        <a:rPr lang="es-ES_tradnl" sz="1400" noProof="0" dirty="0" smtClean="0"/>
                        <a:t>Crear base de datos</a:t>
                      </a:r>
                      <a:endParaRPr lang="es-ES_tradnl" sz="1400" noProof="0" dirty="0"/>
                    </a:p>
                  </a:txBody>
                  <a:tcPr marT="34290" marB="34290"/>
                </a:tc>
              </a:tr>
              <a:tr h="620891">
                <a:tc>
                  <a:txBody>
                    <a:bodyPr/>
                    <a:lstStyle/>
                    <a:p>
                      <a:r>
                        <a:rPr lang="es-ES_tradnl" sz="1400" noProof="0" dirty="0" smtClean="0"/>
                        <a:t>Estandarización</a:t>
                      </a:r>
                      <a:endParaRPr lang="es-ES_tradnl" sz="1400" noProof="0" dirty="0"/>
                    </a:p>
                  </a:txBody>
                  <a:tcPr marT="34290" marB="34290"/>
                </a:tc>
                <a:tc>
                  <a:txBody>
                    <a:bodyPr/>
                    <a:lstStyle/>
                    <a:p>
                      <a:r>
                        <a:rPr lang="es-ES_tradnl" sz="1400" noProof="0" dirty="0" smtClean="0"/>
                        <a:t>Establecer</a:t>
                      </a:r>
                      <a:r>
                        <a:rPr lang="es-ES_tradnl" sz="1400" baseline="0" noProof="0" dirty="0" smtClean="0"/>
                        <a:t> estándar europeo</a:t>
                      </a:r>
                      <a:endParaRPr lang="es-ES_tradnl" sz="1400" noProof="0" dirty="0"/>
                    </a:p>
                  </a:txBody>
                  <a:tcPr marT="34290" marB="34290"/>
                </a:tc>
              </a:tr>
              <a:tr h="620891">
                <a:tc>
                  <a:txBody>
                    <a:bodyPr/>
                    <a:lstStyle/>
                    <a:p>
                      <a:r>
                        <a:rPr lang="es-ES_tradnl" sz="1400" noProof="0" dirty="0" smtClean="0"/>
                        <a:t>Comparabilidad</a:t>
                      </a:r>
                      <a:r>
                        <a:rPr lang="es-ES_tradnl" sz="1400" baseline="0" noProof="0" dirty="0" smtClean="0"/>
                        <a:t> de datos</a:t>
                      </a:r>
                      <a:endParaRPr lang="es-ES_tradnl" sz="1400" noProof="0" dirty="0"/>
                    </a:p>
                  </a:txBody>
                  <a:tcPr marT="34290" marB="34290"/>
                </a:tc>
                <a:tc>
                  <a:txBody>
                    <a:bodyPr/>
                    <a:lstStyle/>
                    <a:p>
                      <a:r>
                        <a:rPr lang="es-ES_tradnl" sz="1400" noProof="0" dirty="0" smtClean="0"/>
                        <a:t>Sistematizar terminología y recopilación</a:t>
                      </a:r>
                      <a:r>
                        <a:rPr lang="es-ES_tradnl" sz="1400" baseline="0" noProof="0" dirty="0" smtClean="0"/>
                        <a:t> </a:t>
                      </a:r>
                      <a:r>
                        <a:rPr lang="es-ES_tradnl" sz="1400" noProof="0" dirty="0" smtClean="0"/>
                        <a:t>de datos</a:t>
                      </a:r>
                      <a:endParaRPr lang="es-ES_tradnl" sz="1400" noProof="0" dirty="0"/>
                    </a:p>
                  </a:txBody>
                  <a:tcPr marT="34290" marB="34290"/>
                </a:tc>
              </a:tr>
              <a:tr h="620891">
                <a:tc>
                  <a:txBody>
                    <a:bodyPr/>
                    <a:lstStyle/>
                    <a:p>
                      <a:r>
                        <a:rPr lang="es-ES_tradnl" sz="1400" noProof="0" dirty="0" smtClean="0"/>
                        <a:t>Llevar</a:t>
                      </a:r>
                      <a:r>
                        <a:rPr lang="es-ES_tradnl" sz="1400" baseline="0" noProof="0" dirty="0" smtClean="0"/>
                        <a:t> al “</a:t>
                      </a:r>
                      <a:r>
                        <a:rPr lang="es-ES_tradnl" sz="1400" baseline="0" noProof="0" dirty="0" err="1" smtClean="0"/>
                        <a:t>mainstream</a:t>
                      </a:r>
                      <a:r>
                        <a:rPr lang="es-ES_tradnl" sz="1400" baseline="0" noProof="0" dirty="0" smtClean="0"/>
                        <a:t>” – construir mercados nacionales </a:t>
                      </a:r>
                      <a:endParaRPr lang="es-ES_tradnl" sz="1400" noProof="0" dirty="0"/>
                    </a:p>
                  </a:txBody>
                  <a:tcPr marT="34290" marB="34290"/>
                </a:tc>
                <a:tc>
                  <a:txBody>
                    <a:bodyPr/>
                    <a:lstStyle/>
                    <a:p>
                      <a:r>
                        <a:rPr lang="es-ES_tradnl" sz="1400" noProof="0" dirty="0" smtClean="0"/>
                        <a:t>Involucrar</a:t>
                      </a:r>
                      <a:r>
                        <a:rPr lang="es-ES_tradnl" sz="1400" baseline="0" noProof="0" dirty="0" smtClean="0"/>
                        <a:t> actores de múltiples sectores – crear </a:t>
                      </a:r>
                      <a:r>
                        <a:rPr lang="es-ES_tradnl" sz="1400" baseline="0" noProof="0" dirty="0" err="1" smtClean="0"/>
                        <a:t>NABs</a:t>
                      </a:r>
                      <a:endParaRPr lang="es-ES_tradnl" sz="1400" noProof="0" dirty="0"/>
                    </a:p>
                  </a:txBody>
                  <a:tcPr marT="34290" marB="34290"/>
                </a:tc>
              </a:tr>
            </a:tbl>
          </a:graphicData>
        </a:graphic>
      </p:graphicFrame>
      <p:pic>
        <p:nvPicPr>
          <p:cNvPr id="14" name="Tijdelijke aanduiding voor inhoud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7085325" y="1778826"/>
            <a:ext cx="1621366" cy="257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202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3"/>
          <p:cNvSpPr>
            <a:spLocks noGrp="1"/>
          </p:cNvSpPr>
          <p:nvPr>
            <p:ph type="body" sz="quarter" idx="4294967295"/>
          </p:nvPr>
        </p:nvSpPr>
        <p:spPr>
          <a:xfrm>
            <a:off x="538843" y="1607088"/>
            <a:ext cx="7200900" cy="422758"/>
          </a:xfrm>
        </p:spPr>
        <p:txBody>
          <a:bodyPr>
            <a:noAutofit/>
          </a:bodyPr>
          <a:lstStyle/>
          <a:p>
            <a:pPr marL="0" indent="0">
              <a:buNone/>
            </a:pPr>
            <a:r>
              <a:rPr lang="en-US" altLang="en-US" sz="3300" b="1" cap="all" dirty="0" err="1" smtClean="0">
                <a:ea typeface="+mj-ea"/>
                <a:cs typeface="+mj-cs"/>
              </a:rPr>
              <a:t>Datos</a:t>
            </a:r>
            <a:r>
              <a:rPr lang="en-US" altLang="en-US" sz="3300" b="1" cap="all" dirty="0" smtClean="0">
                <a:ea typeface="+mj-ea"/>
                <a:cs typeface="+mj-cs"/>
              </a:rPr>
              <a:t> del </a:t>
            </a:r>
            <a:r>
              <a:rPr lang="en-US" altLang="en-US" sz="3300" b="1" cap="all" dirty="0" err="1" smtClean="0">
                <a:ea typeface="+mj-ea"/>
                <a:cs typeface="+mj-cs"/>
              </a:rPr>
              <a:t>mercado</a:t>
            </a:r>
            <a:endParaRPr lang="en-US" altLang="en-US" sz="3300" b="1" cap="all" dirty="0">
              <a:ea typeface="+mj-ea"/>
              <a:cs typeface="+mj-cs"/>
            </a:endParaRPr>
          </a:p>
        </p:txBody>
      </p:sp>
      <p:sp>
        <p:nvSpPr>
          <p:cNvPr id="2" name="TextBox 1"/>
          <p:cNvSpPr txBox="1"/>
          <p:nvPr/>
        </p:nvSpPr>
        <p:spPr>
          <a:xfrm>
            <a:off x="1138918" y="2213541"/>
            <a:ext cx="6894740" cy="415498"/>
          </a:xfrm>
          <a:prstGeom prst="rect">
            <a:avLst/>
          </a:prstGeom>
          <a:noFill/>
        </p:spPr>
        <p:txBody>
          <a:bodyPr wrap="square" rtlCol="0">
            <a:spAutoFit/>
          </a:bodyPr>
          <a:lstStyle/>
          <a:p>
            <a:r>
              <a:rPr lang="en-GB" sz="2100" i="1" dirty="0" err="1" smtClean="0">
                <a:solidFill>
                  <a:schemeClr val="accent1"/>
                </a:solidFill>
                <a:latin typeface="Arial" panose="020B0604020202020204" pitchFamily="34" charset="0"/>
                <a:cs typeface="Arial" panose="020B0604020202020204" pitchFamily="34" charset="0"/>
              </a:rPr>
              <a:t>Encuesta</a:t>
            </a:r>
            <a:r>
              <a:rPr lang="en-GB" sz="2100" i="1" dirty="0" smtClean="0">
                <a:solidFill>
                  <a:schemeClr val="accent1"/>
                </a:solidFill>
                <a:latin typeface="Arial" panose="020B0604020202020204" pitchFamily="34" charset="0"/>
                <a:cs typeface="Arial" panose="020B0604020202020204" pitchFamily="34" charset="0"/>
              </a:rPr>
              <a:t> GIIN &amp; EVPA</a:t>
            </a:r>
            <a:endParaRPr lang="en-GB" sz="2100"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89476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 GI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4245936"/>
            <a:ext cx="1584176" cy="594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457200" y="205979"/>
            <a:ext cx="8229600" cy="857250"/>
          </a:xfrm>
          <a:prstGeom prst="rect">
            <a:avLst/>
          </a:prstGeom>
        </p:spPr>
        <p:txBody>
          <a:bodyPr/>
          <a:lst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a:lstStyle>
          <a:p>
            <a:pPr eaLnBrk="1" hangingPunct="1"/>
            <a:r>
              <a:rPr lang="es-ES_tradnl" altLang="en-US" dirty="0" smtClean="0">
                <a:latin typeface="Arial" panose="020B0604020202020204" pitchFamily="34" charset="0"/>
                <a:cs typeface="Arial" panose="020B0604020202020204" pitchFamily="34" charset="0"/>
              </a:rPr>
              <a:t>Mercado de inversiones de impacto - global </a:t>
            </a:r>
            <a:endParaRPr lang="en-US" altLang="en-US" dirty="0" smtClean="0">
              <a:latin typeface="Arial" panose="020B0604020202020204" pitchFamily="34" charset="0"/>
              <a:cs typeface="Arial" panose="020B0604020202020204" pitchFamily="34" charset="0"/>
            </a:endParaRPr>
          </a:p>
        </p:txBody>
      </p:sp>
      <p:pic>
        <p:nvPicPr>
          <p:cNvPr id="11266" name="Picture 2" descr="https://thegiin.org/assets/How%20big%20is%20the%20market_2017%20Primer.PN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50407"/>
          <a:stretch/>
        </p:blipFill>
        <p:spPr bwMode="auto">
          <a:xfrm>
            <a:off x="457201" y="519522"/>
            <a:ext cx="6646299" cy="47014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91066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l="11807" t="20602" r="28738" b="45100"/>
          <a:stretch>
            <a:fillRect/>
          </a:stretch>
        </p:blipFill>
        <p:spPr bwMode="auto">
          <a:xfrm>
            <a:off x="1" y="1437624"/>
            <a:ext cx="8881549"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457200" y="205979"/>
            <a:ext cx="8229600" cy="857250"/>
          </a:xfrm>
          <a:prstGeom prst="rect">
            <a:avLst/>
          </a:prstGeom>
        </p:spPr>
        <p:txBody>
          <a:bodyPr/>
          <a:lst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a:lstStyle>
          <a:p>
            <a:pPr eaLnBrk="1" hangingPunct="1"/>
            <a:endParaRPr lang="es-ES_tradnl" altLang="en-US" dirty="0" smtClean="0">
              <a:latin typeface="Arial" panose="020B0604020202020204" pitchFamily="34" charset="0"/>
              <a:cs typeface="Arial" panose="020B0604020202020204" pitchFamily="34" charset="0"/>
            </a:endParaRPr>
          </a:p>
          <a:p>
            <a:pPr eaLnBrk="1" hangingPunct="1"/>
            <a:r>
              <a:rPr lang="es-ES_tradnl" altLang="en-US" dirty="0" smtClean="0">
                <a:latin typeface="Arial" panose="020B0604020202020204" pitchFamily="34" charset="0"/>
                <a:cs typeface="Arial" panose="020B0604020202020204" pitchFamily="34" charset="0"/>
              </a:rPr>
              <a:t>Mercado de inversiones de impacto - Europa</a:t>
            </a:r>
            <a:endParaRPr lang="en-US" altLang="en-US" dirty="0" smtClean="0">
              <a:latin typeface="Arial" panose="020B0604020202020204" pitchFamily="34" charset="0"/>
              <a:cs typeface="Arial" panose="020B0604020202020204" pitchFamily="34" charset="0"/>
            </a:endParaRPr>
          </a:p>
        </p:txBody>
      </p:sp>
      <p:pic>
        <p:nvPicPr>
          <p:cNvPr id="11" name="Tijdelijke aanduiding voor inhoud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5796137" y="3973106"/>
            <a:ext cx="2587005" cy="410156"/>
          </a:xfrm>
        </p:spPr>
      </p:pic>
    </p:spTree>
    <p:extLst>
      <p:ext uri="{BB962C8B-B14F-4D97-AF65-F5344CB8AC3E}">
        <p14:creationId xmlns:p14="http://schemas.microsoft.com/office/powerpoint/2010/main" xmlns="" val="29493537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8"/>
          <p:cNvSpPr txBox="1"/>
          <p:nvPr/>
        </p:nvSpPr>
        <p:spPr>
          <a:xfrm>
            <a:off x="2794950" y="1275607"/>
            <a:ext cx="5986639" cy="276999"/>
          </a:xfrm>
          <a:prstGeom prst="rect">
            <a:avLst/>
          </a:prstGeom>
          <a:noFill/>
        </p:spPr>
        <p:txBody>
          <a:bodyPr wrap="none" rtlCol="0">
            <a:spAutoFit/>
          </a:bodyPr>
          <a:lstStyle/>
          <a:p>
            <a:pPr algn="r"/>
            <a:r>
              <a:rPr lang="nl-NL" sz="1200" dirty="0">
                <a:solidFill>
                  <a:srgbClr val="E46B5C"/>
                </a:solidFill>
                <a:latin typeface="Roboto" charset="0"/>
                <a:ea typeface="Roboto" charset="0"/>
                <a:cs typeface="Roboto" charset="0"/>
              </a:rPr>
              <a:t>THE EVPA SURVEY 2015/2016 / </a:t>
            </a:r>
            <a:r>
              <a:rPr lang="en-GB" sz="1200" dirty="0">
                <a:solidFill>
                  <a:srgbClr val="E46B5C"/>
                </a:solidFill>
                <a:latin typeface="Roboto" charset="0"/>
                <a:ea typeface="Roboto" charset="0"/>
                <a:cs typeface="Roboto" charset="0"/>
              </a:rPr>
              <a:t>WHERE DO THE RESPONDENTS COME FROM?</a:t>
            </a:r>
            <a:endParaRPr lang="nl-NL" sz="1200" dirty="0">
              <a:solidFill>
                <a:srgbClr val="E46B5C"/>
              </a:solidFill>
              <a:latin typeface="Roboto" charset="0"/>
              <a:ea typeface="Roboto" charset="0"/>
              <a:cs typeface="Roboto" charset="0"/>
            </a:endParaRPr>
          </a:p>
        </p:txBody>
      </p:sp>
      <p:pic>
        <p:nvPicPr>
          <p:cNvPr id="1026" name="Picture 2" descr="S:\Research and Policy Department\RESEARCH\EVPA Industry Database Survey\EVPA Industry Database Survey 2015-16\FINAL FILES\2. Survey Report\EVPA Report – JPG graphs\EVPA Report ÔÇô JPG graphs\15. Respondents by countr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9" y="1483355"/>
            <a:ext cx="9144000" cy="279490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a:spLocks noGrp="1"/>
          </p:cNvSpPr>
          <p:nvPr>
            <p:ph type="title"/>
          </p:nvPr>
        </p:nvSpPr>
        <p:spPr>
          <a:xfrm>
            <a:off x="457200" y="303610"/>
            <a:ext cx="8686800" cy="759619"/>
          </a:xfrm>
        </p:spPr>
        <p:txBody>
          <a:bodyPr/>
          <a:lstStyle/>
          <a:p>
            <a:pPr lvl="1">
              <a:lnSpc>
                <a:spcPct val="150000"/>
              </a:lnSpc>
              <a:defRPr/>
            </a:pPr>
            <a:r>
              <a:rPr lang="es-ES_tradnl" dirty="0" smtClean="0">
                <a:solidFill>
                  <a:srgbClr val="0099FF"/>
                </a:solidFill>
              </a:rPr>
              <a:t>Reino Unido – el país más avanzado</a:t>
            </a:r>
            <a:endParaRPr lang="es-ES_tradnl" dirty="0">
              <a:solidFill>
                <a:srgbClr val="0099FF"/>
              </a:solidFill>
            </a:endParaRPr>
          </a:p>
        </p:txBody>
      </p:sp>
      <p:pic>
        <p:nvPicPr>
          <p:cNvPr id="8" name="Tijdelijke aanduiding voor inhoud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084168" y="4352455"/>
            <a:ext cx="2281186" cy="361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216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AGENDA</a:t>
            </a:r>
            <a:endParaRPr lang="nl-BE" dirty="0"/>
          </a:p>
        </p:txBody>
      </p:sp>
      <p:sp>
        <p:nvSpPr>
          <p:cNvPr id="3" name="Content Placeholder 2"/>
          <p:cNvSpPr>
            <a:spLocks noGrp="1"/>
          </p:cNvSpPr>
          <p:nvPr>
            <p:ph idx="1"/>
          </p:nvPr>
        </p:nvSpPr>
        <p:spPr/>
        <p:txBody>
          <a:bodyPr/>
          <a:lstStyle/>
          <a:p>
            <a:pPr marL="514350" indent="-514350">
              <a:buFont typeface="+mj-lt"/>
              <a:buAutoNum type="arabicPeriod"/>
            </a:pPr>
            <a:r>
              <a:rPr lang="nl-BE" sz="2400" dirty="0" smtClean="0"/>
              <a:t>El emprendimento social</a:t>
            </a:r>
            <a:endParaRPr lang="nl-BE" sz="2400" dirty="0"/>
          </a:p>
          <a:p>
            <a:pPr marL="514350" indent="-514350">
              <a:buFont typeface="+mj-lt"/>
              <a:buAutoNum type="arabicPeriod"/>
            </a:pPr>
            <a:r>
              <a:rPr lang="nl-BE" sz="2400" dirty="0" smtClean="0"/>
              <a:t>La inversión de impacto</a:t>
            </a:r>
          </a:p>
          <a:p>
            <a:pPr marL="514350" indent="-514350">
              <a:buFont typeface="+mj-lt"/>
              <a:buAutoNum type="arabicPeriod"/>
            </a:pPr>
            <a:r>
              <a:rPr lang="nl-BE" sz="2400" dirty="0" smtClean="0"/>
              <a:t>Datos del mercado: Encuestas GIIN &amp; EVPA</a:t>
            </a:r>
          </a:p>
          <a:p>
            <a:pPr marL="514350" indent="-514350">
              <a:buFont typeface="+mj-lt"/>
              <a:buAutoNum type="arabicPeriod"/>
            </a:pPr>
            <a:r>
              <a:rPr lang="es-ES_tradnl" altLang="en-US" sz="2400" dirty="0" smtClean="0"/>
              <a:t>Construyendo el mercado español de la inversión de impacto social</a:t>
            </a:r>
          </a:p>
          <a:p>
            <a:pPr marL="0" indent="0">
              <a:buNone/>
            </a:pPr>
            <a:endParaRPr lang="nl-BE" dirty="0"/>
          </a:p>
        </p:txBody>
      </p:sp>
    </p:spTree>
    <p:extLst>
      <p:ext uri="{BB962C8B-B14F-4D97-AF65-F5344CB8AC3E}">
        <p14:creationId xmlns:p14="http://schemas.microsoft.com/office/powerpoint/2010/main" xmlns="" val="4066440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3"/>
          <p:cNvSpPr>
            <a:spLocks noGrp="1"/>
          </p:cNvSpPr>
          <p:nvPr>
            <p:ph type="body" sz="quarter" idx="4294967295"/>
          </p:nvPr>
        </p:nvSpPr>
        <p:spPr>
          <a:xfrm>
            <a:off x="538843" y="1607088"/>
            <a:ext cx="7200900" cy="422758"/>
          </a:xfrm>
        </p:spPr>
        <p:txBody>
          <a:bodyPr>
            <a:noAutofit/>
          </a:bodyPr>
          <a:lstStyle/>
          <a:p>
            <a:pPr marL="0" indent="0">
              <a:buNone/>
            </a:pPr>
            <a:r>
              <a:rPr lang="es-ES_tradnl" altLang="en-US" sz="3300" b="1" cap="all" dirty="0" smtClean="0">
                <a:ea typeface="+mj-ea"/>
                <a:cs typeface="+mj-cs"/>
              </a:rPr>
              <a:t>Construyendo el mercado español de la inversión de impacto social</a:t>
            </a:r>
            <a:endParaRPr lang="es-ES_tradnl" altLang="en-US" sz="3300" b="1" cap="all" dirty="0">
              <a:ea typeface="+mj-ea"/>
              <a:cs typeface="+mj-cs"/>
            </a:endParaRPr>
          </a:p>
        </p:txBody>
      </p:sp>
    </p:spTree>
    <p:extLst>
      <p:ext uri="{BB962C8B-B14F-4D97-AF65-F5344CB8AC3E}">
        <p14:creationId xmlns:p14="http://schemas.microsoft.com/office/powerpoint/2010/main" xmlns="" val="16046449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48FBCCF-9E06-4778-9D98-3B4F96D1481D}" type="slidenum">
              <a:rPr lang="en-US" altLang="en-US" sz="1200" b="0" smtClean="0">
                <a:solidFill>
                  <a:srgbClr val="898989"/>
                </a:solidFill>
                <a:latin typeface="Calibri" panose="020F0502020204030204" pitchFamily="34" charset="0"/>
              </a:rPr>
              <a:pPr>
                <a:spcBef>
                  <a:spcPct val="0"/>
                </a:spcBef>
                <a:buFontTx/>
                <a:buNone/>
              </a:pPr>
              <a:t>21</a:t>
            </a:fld>
            <a:endParaRPr lang="en-US" altLang="en-US" sz="1200" b="0" smtClean="0">
              <a:solidFill>
                <a:srgbClr val="898989"/>
              </a:solidFill>
              <a:latin typeface="Calibri" panose="020F0502020204030204" pitchFamily="34" charset="0"/>
            </a:endParaRPr>
          </a:p>
        </p:txBody>
      </p:sp>
      <p:sp>
        <p:nvSpPr>
          <p:cNvPr id="8" name="Title 1"/>
          <p:cNvSpPr txBox="1">
            <a:spLocks/>
          </p:cNvSpPr>
          <p:nvPr/>
        </p:nvSpPr>
        <p:spPr>
          <a:xfrm>
            <a:off x="457200" y="205979"/>
            <a:ext cx="8229600" cy="857250"/>
          </a:xfrm>
          <a:prstGeom prst="rect">
            <a:avLst/>
          </a:prstGeom>
        </p:spPr>
        <p:txBody>
          <a:bodyPr/>
          <a:lst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a:lstStyle>
          <a:p>
            <a:pPr eaLnBrk="1" hangingPunct="1"/>
            <a:endParaRPr lang="en-US" altLang="en-US" dirty="0" smtClean="0">
              <a:latin typeface="Arial" panose="020B0604020202020204" pitchFamily="34" charset="0"/>
              <a:cs typeface="Arial" panose="020B0604020202020204" pitchFamily="34" charset="0"/>
            </a:endParaRPr>
          </a:p>
          <a:p>
            <a:r>
              <a:rPr lang="es-ES" altLang="en-US" dirty="0" smtClean="0">
                <a:solidFill>
                  <a:srgbClr val="0092D1"/>
                </a:solidFill>
                <a:latin typeface="Arial" panose="020B0604020202020204" pitchFamily="34" charset="0"/>
                <a:cs typeface="Arial" panose="020B0604020202020204" pitchFamily="34" charset="0"/>
              </a:rPr>
              <a:t>Actores </a:t>
            </a:r>
            <a:r>
              <a:rPr lang="es-ES" altLang="en-US" dirty="0">
                <a:solidFill>
                  <a:srgbClr val="0092D1"/>
                </a:solidFill>
                <a:latin typeface="Arial" panose="020B0604020202020204" pitchFamily="34" charset="0"/>
                <a:cs typeface="Arial" panose="020B0604020202020204" pitchFamily="34" charset="0"/>
              </a:rPr>
              <a:t>del mercado de las inversiones de impacto</a:t>
            </a:r>
            <a:endParaRPr lang="es-ES_tradnl" altLang="en-US" dirty="0">
              <a:solidFill>
                <a:srgbClr val="0092D1"/>
              </a:solidFill>
              <a:latin typeface="Arial" panose="020B0604020202020204" pitchFamily="34" charset="0"/>
              <a:cs typeface="Arial" panose="020B0604020202020204" pitchFamily="34" charset="0"/>
            </a:endParaRPr>
          </a:p>
        </p:txBody>
      </p:sp>
      <p:sp>
        <p:nvSpPr>
          <p:cNvPr id="66" name="CuadroTexto 6"/>
          <p:cNvSpPr txBox="1">
            <a:spLocks noChangeArrowheads="1"/>
          </p:cNvSpPr>
          <p:nvPr/>
        </p:nvSpPr>
        <p:spPr bwMode="auto">
          <a:xfrm>
            <a:off x="3851920" y="4985743"/>
            <a:ext cx="38541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_tradnl" altLang="en-US" sz="1200" dirty="0">
                <a:solidFill>
                  <a:srgbClr val="002060"/>
                </a:solidFill>
              </a:rPr>
              <a:t>Fuente: Informe del G8 Social Impact </a:t>
            </a:r>
            <a:r>
              <a:rPr lang="es-ES_tradnl" altLang="en-US" sz="1200" dirty="0" err="1">
                <a:solidFill>
                  <a:srgbClr val="002060"/>
                </a:solidFill>
              </a:rPr>
              <a:t>Investment</a:t>
            </a:r>
            <a:r>
              <a:rPr lang="es-ES_tradnl" altLang="en-US" sz="1200" dirty="0">
                <a:solidFill>
                  <a:srgbClr val="002060"/>
                </a:solidFill>
              </a:rPr>
              <a:t> </a:t>
            </a:r>
            <a:r>
              <a:rPr lang="es-ES_tradnl" altLang="en-US" sz="1200" dirty="0" err="1">
                <a:solidFill>
                  <a:srgbClr val="002060"/>
                </a:solidFill>
              </a:rPr>
              <a:t>Taskforce</a:t>
            </a:r>
            <a:endParaRPr lang="es-ES_tradnl" altLang="en-US" sz="1200" dirty="0">
              <a:solidFill>
                <a:srgbClr val="002060"/>
              </a:solidFill>
            </a:endParaRPr>
          </a:p>
        </p:txBody>
      </p:sp>
      <p:pic>
        <p:nvPicPr>
          <p:cNvPr id="67" name="Imagen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77826" y="736998"/>
            <a:ext cx="8766175" cy="4298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0505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48FBCCF-9E06-4778-9D98-3B4F96D1481D}" type="slidenum">
              <a:rPr lang="en-US" altLang="en-US" sz="1200" b="0" smtClean="0">
                <a:solidFill>
                  <a:srgbClr val="898989"/>
                </a:solidFill>
                <a:latin typeface="Calibri" panose="020F0502020204030204" pitchFamily="34" charset="0"/>
              </a:rPr>
              <a:pPr>
                <a:spcBef>
                  <a:spcPct val="0"/>
                </a:spcBef>
                <a:buFontTx/>
                <a:buNone/>
              </a:pPr>
              <a:t>22</a:t>
            </a:fld>
            <a:endParaRPr lang="en-US" altLang="en-US" sz="1200" b="0" smtClean="0">
              <a:solidFill>
                <a:srgbClr val="898989"/>
              </a:solidFill>
              <a:latin typeface="Calibri" panose="020F0502020204030204" pitchFamily="34" charset="0"/>
            </a:endParaRPr>
          </a:p>
        </p:txBody>
      </p:sp>
      <p:sp>
        <p:nvSpPr>
          <p:cNvPr id="8" name="Title 1"/>
          <p:cNvSpPr txBox="1">
            <a:spLocks/>
          </p:cNvSpPr>
          <p:nvPr/>
        </p:nvSpPr>
        <p:spPr>
          <a:xfrm>
            <a:off x="457200" y="205979"/>
            <a:ext cx="8229600" cy="857250"/>
          </a:xfrm>
          <a:prstGeom prst="rect">
            <a:avLst/>
          </a:prstGeom>
        </p:spPr>
        <p:txBody>
          <a:bodyPr/>
          <a:lst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a:lstStyle>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solidFill>
                  <a:srgbClr val="0092D1"/>
                </a:solidFill>
                <a:latin typeface="Arial" panose="020B0604020202020204" pitchFamily="34" charset="0"/>
                <a:cs typeface="Arial" panose="020B0604020202020204" pitchFamily="34" charset="0"/>
              </a:rPr>
              <a:t>National Advisory Board (NAB) para </a:t>
            </a:r>
            <a:r>
              <a:rPr lang="en-US" altLang="en-US" dirty="0" err="1" smtClean="0">
                <a:solidFill>
                  <a:srgbClr val="0092D1"/>
                </a:solidFill>
                <a:latin typeface="Arial" panose="020B0604020202020204" pitchFamily="34" charset="0"/>
                <a:cs typeface="Arial" panose="020B0604020202020204" pitchFamily="34" charset="0"/>
              </a:rPr>
              <a:t>España</a:t>
            </a:r>
            <a:endParaRPr lang="es-ES_tradnl" altLang="en-US" dirty="0" smtClean="0">
              <a:solidFill>
                <a:srgbClr val="0092D1"/>
              </a:solidFill>
              <a:latin typeface="Arial" panose="020B0604020202020204" pitchFamily="34" charset="0"/>
              <a:cs typeface="Arial" panose="020B0604020202020204" pitchFamily="34" charset="0"/>
            </a:endParaRPr>
          </a:p>
        </p:txBody>
      </p:sp>
      <p:pic>
        <p:nvPicPr>
          <p:cNvPr id="15362" name="Picture 2" descr="http://www.creas.org.es/wp-content/uploads/2016/05/Creas-logo-animacion-colores-2.gif">
            <a:hlinkClick r:id="rId3"/>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278718" y="1853166"/>
            <a:ext cx="2667000" cy="642938"/>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Image result for ship2b"/>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1" y="2685401"/>
            <a:ext cx="2617703" cy="857027"/>
          </a:xfrm>
          <a:prstGeom prst="rect">
            <a:avLst/>
          </a:prstGeom>
          <a:noFill/>
          <a:extLst>
            <a:ext uri="{909E8E84-426E-40DD-AFC4-6F175D3DCCD1}">
              <a14:hiddenFill xmlns:a14="http://schemas.microsoft.com/office/drawing/2010/main" xmlns="">
                <a:solidFill>
                  <a:srgbClr val="FFFFFF"/>
                </a:solidFill>
              </a14:hiddenFill>
            </a:ext>
          </a:extLst>
        </p:spPr>
      </p:pic>
      <p:pic>
        <p:nvPicPr>
          <p:cNvPr id="15370" name="Picture 10" descr="Image result for gawa capital"/>
          <p:cNvPicPr>
            <a:picLocks noChangeAspect="1" noChangeArrowheads="1"/>
          </p:cNvPicPr>
          <p:nvPr/>
        </p:nvPicPr>
        <p:blipFill rotWithShape="1">
          <a:blip r:embed="rId6">
            <a:extLst>
              <a:ext uri="{28A0092B-C50C-407E-A947-70E740481C1C}">
                <a14:useLocalDpi xmlns:a14="http://schemas.microsoft.com/office/drawing/2010/main" xmlns="" val="0"/>
              </a:ext>
            </a:extLst>
          </a:blip>
          <a:srcRect t="39668" b="36728"/>
          <a:stretch/>
        </p:blipFill>
        <p:spPr bwMode="auto">
          <a:xfrm>
            <a:off x="3255328" y="2935759"/>
            <a:ext cx="3050704" cy="540060"/>
          </a:xfrm>
          <a:prstGeom prst="rect">
            <a:avLst/>
          </a:prstGeom>
          <a:noFill/>
          <a:extLst>
            <a:ext uri="{909E8E84-426E-40DD-AFC4-6F175D3DCCD1}">
              <a14:hiddenFill xmlns:a14="http://schemas.microsoft.com/office/drawing/2010/main" xmlns="">
                <a:solidFill>
                  <a:srgbClr val="FFFFFF"/>
                </a:solidFill>
              </a14:hiddenFill>
            </a:ext>
          </a:extLst>
        </p:spPr>
      </p:pic>
      <p:pic>
        <p:nvPicPr>
          <p:cNvPr id="15382" name="Picture 22" descr="Image result for open value foundatio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4731" y="1719612"/>
            <a:ext cx="1649623" cy="958844"/>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UNLTD-logo"/>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140431" y="1929193"/>
            <a:ext cx="2792999" cy="5552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57201" y="1043008"/>
            <a:ext cx="7643192" cy="923330"/>
          </a:xfrm>
          <a:prstGeom prst="rect">
            <a:avLst/>
          </a:prstGeom>
          <a:noFill/>
        </p:spPr>
        <p:txBody>
          <a:bodyPr wrap="square" rtlCol="0">
            <a:spAutoFit/>
          </a:bodyPr>
          <a:lstStyle/>
          <a:p>
            <a:r>
              <a:rPr lang="es-ES_tradnl" i="1" dirty="0" smtClean="0"/>
              <a:t>Grupo de actores en el mercado emergente de inversión de impacto social en España está impulsando un Consejo Nacional para entrar en el Global </a:t>
            </a:r>
            <a:r>
              <a:rPr lang="es-ES_tradnl" i="1" dirty="0" err="1" smtClean="0"/>
              <a:t>Steering</a:t>
            </a:r>
            <a:r>
              <a:rPr lang="es-ES_tradnl" i="1" dirty="0" smtClean="0"/>
              <a:t> </a:t>
            </a:r>
            <a:r>
              <a:rPr lang="es-ES_tradnl" i="1" dirty="0" err="1" smtClean="0"/>
              <a:t>Group</a:t>
            </a:r>
            <a:r>
              <a:rPr lang="es-ES_tradnl" i="1" dirty="0" smtClean="0"/>
              <a:t> </a:t>
            </a:r>
            <a:r>
              <a:rPr lang="es-ES_tradnl" i="1" dirty="0" err="1" smtClean="0"/>
              <a:t>on</a:t>
            </a:r>
            <a:r>
              <a:rPr lang="es-ES_tradnl" i="1" dirty="0" smtClean="0"/>
              <a:t> Impact </a:t>
            </a:r>
            <a:r>
              <a:rPr lang="es-ES_tradnl" i="1" dirty="0" err="1" smtClean="0"/>
              <a:t>Investment</a:t>
            </a:r>
            <a:r>
              <a:rPr lang="es-ES_tradnl" i="1" dirty="0" smtClean="0"/>
              <a:t>:</a:t>
            </a:r>
            <a:endParaRPr lang="es-ES_tradnl" i="1" dirty="0"/>
          </a:p>
        </p:txBody>
      </p:sp>
      <p:pic>
        <p:nvPicPr>
          <p:cNvPr id="4100" name="Picture 4" descr="The complexity of the current financial universe can be incomprehensible to investors."/>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735147" y="2924085"/>
            <a:ext cx="3210571" cy="47760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Imagen 2"/>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2127569" y="3871913"/>
            <a:ext cx="1323975" cy="997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Imagen 4"/>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35896" y="3732091"/>
            <a:ext cx="2463800"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Arrow 3"/>
          <p:cNvSpPr/>
          <p:nvPr/>
        </p:nvSpPr>
        <p:spPr>
          <a:xfrm>
            <a:off x="764730" y="4137924"/>
            <a:ext cx="1214982"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53807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48FBCCF-9E06-4778-9D98-3B4F96D1481D}" type="slidenum">
              <a:rPr lang="en-US" altLang="en-US" sz="1200" b="0" smtClean="0">
                <a:solidFill>
                  <a:srgbClr val="898989"/>
                </a:solidFill>
                <a:latin typeface="Calibri" panose="020F0502020204030204" pitchFamily="34" charset="0"/>
              </a:rPr>
              <a:pPr>
                <a:spcBef>
                  <a:spcPct val="0"/>
                </a:spcBef>
                <a:buFontTx/>
                <a:buNone/>
              </a:pPr>
              <a:t>23</a:t>
            </a:fld>
            <a:endParaRPr lang="en-US" altLang="en-US" sz="1200" b="0" smtClean="0">
              <a:solidFill>
                <a:srgbClr val="898989"/>
              </a:solidFill>
              <a:latin typeface="Calibri" panose="020F0502020204030204" pitchFamily="34" charset="0"/>
            </a:endParaRPr>
          </a:p>
        </p:txBody>
      </p:sp>
      <p:sp>
        <p:nvSpPr>
          <p:cNvPr id="8" name="Title 1"/>
          <p:cNvSpPr txBox="1">
            <a:spLocks/>
          </p:cNvSpPr>
          <p:nvPr/>
        </p:nvSpPr>
        <p:spPr>
          <a:xfrm>
            <a:off x="457200" y="205979"/>
            <a:ext cx="8229600" cy="857250"/>
          </a:xfrm>
          <a:prstGeom prst="rect">
            <a:avLst/>
          </a:prstGeom>
        </p:spPr>
        <p:txBody>
          <a:bodyPr/>
          <a:lst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a:lstStyle>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s-ES_tradnl" altLang="en-US" dirty="0" err="1" smtClean="0">
                <a:solidFill>
                  <a:srgbClr val="0092D1"/>
                </a:solidFill>
                <a:latin typeface="Arial" panose="020B0604020202020204" pitchFamily="34" charset="0"/>
                <a:cs typeface="Arial" panose="020B0604020202020204" pitchFamily="34" charset="0"/>
              </a:rPr>
              <a:t>Partner</a:t>
            </a:r>
            <a:r>
              <a:rPr lang="es-ES_tradnl" altLang="en-US" dirty="0" smtClean="0">
                <a:solidFill>
                  <a:srgbClr val="0092D1"/>
                </a:solidFill>
                <a:latin typeface="Arial" panose="020B0604020202020204" pitchFamily="34" charset="0"/>
                <a:cs typeface="Arial" panose="020B0604020202020204" pitchFamily="34" charset="0"/>
              </a:rPr>
              <a:t> académico del NAB español</a:t>
            </a:r>
          </a:p>
        </p:txBody>
      </p:sp>
      <p:pic>
        <p:nvPicPr>
          <p:cNvPr id="2" name="Picture 1"/>
          <p:cNvPicPr>
            <a:picLocks noChangeAspect="1"/>
          </p:cNvPicPr>
          <p:nvPr/>
        </p:nvPicPr>
        <p:blipFill rotWithShape="1">
          <a:blip r:embed="rId3"/>
          <a:srcRect l="2626" t="13440" r="24401" b="34481"/>
          <a:stretch/>
        </p:blipFill>
        <p:spPr>
          <a:xfrm>
            <a:off x="457200" y="1437624"/>
            <a:ext cx="8280920" cy="2770236"/>
          </a:xfrm>
          <a:prstGeom prst="rect">
            <a:avLst/>
          </a:prstGeom>
        </p:spPr>
      </p:pic>
    </p:spTree>
    <p:extLst>
      <p:ext uri="{BB962C8B-B14F-4D97-AF65-F5344CB8AC3E}">
        <p14:creationId xmlns:p14="http://schemas.microsoft.com/office/powerpoint/2010/main" xmlns="" val="1402685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6250" y="4681128"/>
            <a:ext cx="2571750" cy="282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00200" y="4623978"/>
            <a:ext cx="1371600" cy="17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ffectLst>
                <a:outerShdw blurRad="38100" dist="38100" dir="2700000" algn="tl">
                  <a:srgbClr val="DDDDDD"/>
                </a:outerShdw>
              </a:effectLst>
              <a:latin typeface="Arial" charset="0"/>
              <a:ea typeface="MS PGothic" charset="0"/>
              <a:cs typeface="MS PGothic" charset="0"/>
            </a:endParaRPr>
          </a:p>
        </p:txBody>
      </p:sp>
      <p:sp>
        <p:nvSpPr>
          <p:cNvPr id="6148" name="TextBox 11"/>
          <p:cNvSpPr txBox="1">
            <a:spLocks noChangeArrowheads="1"/>
          </p:cNvSpPr>
          <p:nvPr/>
        </p:nvSpPr>
        <p:spPr bwMode="auto">
          <a:xfrm>
            <a:off x="381000" y="4677984"/>
            <a:ext cx="4911080" cy="502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ts val="1600"/>
              </a:lnSpc>
            </a:pPr>
            <a:r>
              <a:rPr lang="en-US" altLang="es-ES" sz="1600" dirty="0" smtClean="0">
                <a:solidFill>
                  <a:srgbClr val="008BD7"/>
                </a:solidFill>
                <a:latin typeface="Arial Black" pitchFamily="34" charset="0"/>
              </a:rPr>
              <a:t>MADRID</a:t>
            </a:r>
          </a:p>
          <a:p>
            <a:pPr eaLnBrk="1" hangingPunct="1">
              <a:lnSpc>
                <a:spcPts val="1600"/>
              </a:lnSpc>
            </a:pPr>
            <a:r>
              <a:rPr lang="en-US" altLang="es-ES" sz="1600" dirty="0" smtClean="0">
                <a:solidFill>
                  <a:srgbClr val="008BD7"/>
                </a:solidFill>
                <a:latin typeface="Arial Black" pitchFamily="34" charset="0"/>
              </a:rPr>
              <a:t>9 de mayo, 2018</a:t>
            </a:r>
            <a:endParaRPr lang="en-US" altLang="es-ES" sz="1600" dirty="0">
              <a:solidFill>
                <a:srgbClr val="008BD7"/>
              </a:solidFill>
              <a:latin typeface="Arial Black" pitchFamily="34" charset="0"/>
            </a:endParaRPr>
          </a:p>
        </p:txBody>
      </p:sp>
      <p:cxnSp>
        <p:nvCxnSpPr>
          <p:cNvPr id="37" name="Straight Connector 36"/>
          <p:cNvCxnSpPr/>
          <p:nvPr/>
        </p:nvCxnSpPr>
        <p:spPr>
          <a:xfrm>
            <a:off x="476250" y="4681128"/>
            <a:ext cx="2571750" cy="1191"/>
          </a:xfrm>
          <a:prstGeom prst="line">
            <a:avLst/>
          </a:prstGeom>
          <a:ln w="6350" cap="flat" cmpd="sng" algn="ctr">
            <a:solidFill>
              <a:schemeClr val="bg1">
                <a:lumMod val="7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50" name="TextBox 25"/>
          <p:cNvSpPr txBox="1">
            <a:spLocks noChangeArrowheads="1"/>
          </p:cNvSpPr>
          <p:nvPr/>
        </p:nvSpPr>
        <p:spPr bwMode="auto">
          <a:xfrm>
            <a:off x="665820" y="1073694"/>
            <a:ext cx="7632848" cy="131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10000"/>
              </a:lnSpc>
            </a:pPr>
            <a:r>
              <a:rPr lang="en-US" altLang="es-ES" sz="2400" dirty="0" smtClean="0">
                <a:solidFill>
                  <a:srgbClr val="008BD7"/>
                </a:solidFill>
                <a:latin typeface="Arial Black" pitchFamily="34" charset="0"/>
              </a:rPr>
              <a:t>GRACIAS!</a:t>
            </a:r>
          </a:p>
          <a:p>
            <a:pPr eaLnBrk="1" hangingPunct="1">
              <a:lnSpc>
                <a:spcPct val="110000"/>
              </a:lnSpc>
            </a:pPr>
            <a:endParaRPr lang="en-US" altLang="es-ES" sz="2400" dirty="0">
              <a:solidFill>
                <a:srgbClr val="008BD7"/>
              </a:solidFill>
              <a:latin typeface="Arial Black" pitchFamily="34" charset="0"/>
            </a:endParaRPr>
          </a:p>
          <a:p>
            <a:pPr eaLnBrk="1" hangingPunct="1">
              <a:lnSpc>
                <a:spcPct val="110000"/>
              </a:lnSpc>
            </a:pPr>
            <a:endParaRPr lang="en-US" altLang="es-ES" sz="2400" dirty="0">
              <a:solidFill>
                <a:srgbClr val="008BD7"/>
              </a:solidFill>
              <a:latin typeface="Arial Black" pitchFamily="34" charset="0"/>
            </a:endParaRPr>
          </a:p>
        </p:txBody>
      </p:sp>
      <p:sp>
        <p:nvSpPr>
          <p:cNvPr id="12" name="TextBox 41"/>
          <p:cNvSpPr txBox="1">
            <a:spLocks noChangeArrowheads="1"/>
          </p:cNvSpPr>
          <p:nvPr/>
        </p:nvSpPr>
        <p:spPr bwMode="auto">
          <a:xfrm>
            <a:off x="665821" y="2671354"/>
            <a:ext cx="4367857"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s-ES" sz="2000" b="1" dirty="0" smtClean="0">
                <a:solidFill>
                  <a:srgbClr val="7F7F7F"/>
                </a:solidFill>
                <a:latin typeface="Georgia" pitchFamily="18" charset="0"/>
              </a:rPr>
              <a:t>Lisa Hehenberger, PhD</a:t>
            </a:r>
          </a:p>
          <a:p>
            <a:pPr eaLnBrk="1" hangingPunct="1"/>
            <a:r>
              <a:rPr lang="en-US" altLang="es-ES" sz="2000" i="1" dirty="0" smtClean="0">
                <a:solidFill>
                  <a:srgbClr val="7F7F7F"/>
                </a:solidFill>
                <a:latin typeface="Georgia" pitchFamily="18" charset="0"/>
              </a:rPr>
              <a:t>ESADE Business School, Barcelona</a:t>
            </a:r>
          </a:p>
          <a:p>
            <a:pPr eaLnBrk="1" hangingPunct="1"/>
            <a:r>
              <a:rPr lang="en-US" altLang="es-ES" sz="2000" i="1" dirty="0" smtClean="0">
                <a:solidFill>
                  <a:srgbClr val="7F7F7F"/>
                </a:solidFill>
                <a:latin typeface="Georgia" pitchFamily="18" charset="0"/>
              </a:rPr>
              <a:t>lisa.hehenberger@esade.edu</a:t>
            </a:r>
          </a:p>
          <a:p>
            <a:pPr eaLnBrk="1" hangingPunct="1"/>
            <a:endParaRPr lang="en-US" altLang="es-ES" sz="1400" i="1" dirty="0" smtClean="0">
              <a:solidFill>
                <a:srgbClr val="7F7F7F"/>
              </a:solidFill>
              <a:latin typeface="Georgia" pitchFamily="18" charset="0"/>
            </a:endParaRPr>
          </a:p>
          <a:p>
            <a:pPr eaLnBrk="1" hangingPunct="1"/>
            <a:endParaRPr lang="en-US" altLang="es-ES" sz="1400" i="1" dirty="0">
              <a:solidFill>
                <a:srgbClr val="7F7F7F"/>
              </a:solidFill>
              <a:latin typeface="Georgia" pitchFamily="18" charset="0"/>
            </a:endParaRPr>
          </a:p>
        </p:txBody>
      </p:sp>
    </p:spTree>
    <p:extLst>
      <p:ext uri="{BB962C8B-B14F-4D97-AF65-F5344CB8AC3E}">
        <p14:creationId xmlns:p14="http://schemas.microsoft.com/office/powerpoint/2010/main" xmlns="" val="13008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3"/>
          <p:cNvSpPr>
            <a:spLocks noGrp="1"/>
          </p:cNvSpPr>
          <p:nvPr>
            <p:ph type="body" sz="quarter" idx="4294967295"/>
          </p:nvPr>
        </p:nvSpPr>
        <p:spPr>
          <a:xfrm>
            <a:off x="538843" y="1607088"/>
            <a:ext cx="7200900" cy="422758"/>
          </a:xfrm>
        </p:spPr>
        <p:txBody>
          <a:bodyPr>
            <a:noAutofit/>
          </a:bodyPr>
          <a:lstStyle/>
          <a:p>
            <a:pPr marL="0" indent="0">
              <a:buNone/>
            </a:pPr>
            <a:r>
              <a:rPr lang="es-ES_tradnl" altLang="en-US" sz="3300" b="1" cap="all" dirty="0" smtClean="0">
                <a:ea typeface="+mj-ea"/>
                <a:cs typeface="+mj-cs"/>
              </a:rPr>
              <a:t>El emprendimiento social</a:t>
            </a:r>
            <a:endParaRPr lang="es-ES_tradnl" altLang="en-US" sz="3300" b="1" cap="all" dirty="0">
              <a:ea typeface="+mj-ea"/>
              <a:cs typeface="+mj-cs"/>
            </a:endParaRPr>
          </a:p>
        </p:txBody>
      </p:sp>
      <p:sp>
        <p:nvSpPr>
          <p:cNvPr id="4" name="TextBox 3"/>
          <p:cNvSpPr txBox="1"/>
          <p:nvPr/>
        </p:nvSpPr>
        <p:spPr>
          <a:xfrm>
            <a:off x="1138918" y="2213541"/>
            <a:ext cx="6894740" cy="415498"/>
          </a:xfrm>
          <a:prstGeom prst="rect">
            <a:avLst/>
          </a:prstGeom>
          <a:noFill/>
        </p:spPr>
        <p:txBody>
          <a:bodyPr wrap="square" rtlCol="0">
            <a:spAutoFit/>
          </a:bodyPr>
          <a:lstStyle/>
          <a:p>
            <a:r>
              <a:rPr lang="es-ES_tradnl" sz="2100" i="1" dirty="0" smtClean="0">
                <a:solidFill>
                  <a:schemeClr val="accent1"/>
                </a:solidFill>
                <a:latin typeface="Arial" panose="020B0604020202020204" pitchFamily="34" charset="0"/>
                <a:cs typeface="Arial" panose="020B0604020202020204" pitchFamily="34" charset="0"/>
              </a:rPr>
              <a:t>En el contexto Europeo</a:t>
            </a:r>
            <a:endParaRPr lang="es-ES_tradnl" sz="2100"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14460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755578" y="1329612"/>
            <a:ext cx="7704855" cy="3385278"/>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4101" name="CuadroTexto 5"/>
          <p:cNvSpPr txBox="1">
            <a:spLocks noChangeArrowheads="1"/>
          </p:cNvSpPr>
          <p:nvPr/>
        </p:nvSpPr>
        <p:spPr bwMode="auto">
          <a:xfrm>
            <a:off x="755577" y="1433730"/>
            <a:ext cx="7488832" cy="3175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s-ES_tradnl" altLang="en-US" sz="2400" b="1" dirty="0" smtClean="0">
                <a:solidFill>
                  <a:srgbClr val="002060"/>
                </a:solidFill>
              </a:rPr>
              <a:t>El emprendimiento social desarrolla soluciones innovadores a retos sociales</a:t>
            </a:r>
            <a:r>
              <a:rPr lang="es-ES_tradnl" altLang="en-US" sz="2400" dirty="0" smtClean="0">
                <a:solidFill>
                  <a:srgbClr val="002060"/>
                </a:solidFill>
              </a:rPr>
              <a:t>, </a:t>
            </a:r>
            <a:r>
              <a:rPr lang="es-ES_tradnl" altLang="en-US" sz="2400" i="1" dirty="0" smtClean="0">
                <a:solidFill>
                  <a:srgbClr val="002060"/>
                </a:solidFill>
              </a:rPr>
              <a:t>a menudo para:</a:t>
            </a:r>
          </a:p>
          <a:p>
            <a:pPr lvl="2" eaLnBrk="1" hangingPunct="1">
              <a:lnSpc>
                <a:spcPct val="150000"/>
              </a:lnSpc>
            </a:pPr>
            <a:r>
              <a:rPr lang="es-ES_tradnl" altLang="en-US" b="1" dirty="0" smtClean="0">
                <a:solidFill>
                  <a:srgbClr val="002060"/>
                </a:solidFill>
              </a:rPr>
              <a:t>Mercados sub-desarrollados: </a:t>
            </a:r>
            <a:r>
              <a:rPr lang="es-ES_tradnl" altLang="en-US" dirty="0" smtClean="0">
                <a:solidFill>
                  <a:srgbClr val="002060"/>
                </a:solidFill>
              </a:rPr>
              <a:t>Mercados nuevos, emergentes o con problemas sistémicos.</a:t>
            </a:r>
          </a:p>
          <a:p>
            <a:pPr lvl="2" eaLnBrk="1" hangingPunct="1">
              <a:lnSpc>
                <a:spcPct val="150000"/>
              </a:lnSpc>
            </a:pPr>
            <a:r>
              <a:rPr lang="es-ES_tradnl" altLang="en-US" b="1" dirty="0" smtClean="0">
                <a:solidFill>
                  <a:srgbClr val="002060"/>
                </a:solidFill>
              </a:rPr>
              <a:t>Beneficiaros vulnerables: </a:t>
            </a:r>
            <a:r>
              <a:rPr lang="es-ES_tradnl" altLang="en-US" dirty="0" smtClean="0">
                <a:solidFill>
                  <a:srgbClr val="002060"/>
                </a:solidFill>
              </a:rPr>
              <a:t>personas, sitios o sistemas que carecen de recursos y oportunidades. </a:t>
            </a:r>
            <a:endParaRPr lang="es-ES_tradnl" altLang="en-US" sz="1500" dirty="0">
              <a:solidFill>
                <a:srgbClr val="002060"/>
              </a:solidFill>
            </a:endParaRPr>
          </a:p>
        </p:txBody>
      </p:sp>
      <p:sp>
        <p:nvSpPr>
          <p:cNvPr id="8" name="Title 1"/>
          <p:cNvSpPr txBox="1">
            <a:spLocks/>
          </p:cNvSpPr>
          <p:nvPr/>
        </p:nvSpPr>
        <p:spPr>
          <a:xfrm>
            <a:off x="457200" y="195486"/>
            <a:ext cx="7787208" cy="648072"/>
          </a:xfrm>
          <a:prstGeom prst="rect">
            <a:avLst/>
          </a:prstGeom>
        </p:spPr>
        <p:txBody>
          <a:bodyPr anchor="ctr"/>
          <a:lst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a:lstStyle>
          <a:p>
            <a:r>
              <a:rPr lang="nl-BE" dirty="0" smtClean="0"/>
              <a:t>El emprendimiento social – qué es?</a:t>
            </a:r>
            <a:endParaRPr lang="nl-BE" dirty="0"/>
          </a:p>
        </p:txBody>
      </p:sp>
    </p:spTree>
    <p:extLst>
      <p:ext uri="{BB962C8B-B14F-4D97-AF65-F5344CB8AC3E}">
        <p14:creationId xmlns:p14="http://schemas.microsoft.com/office/powerpoint/2010/main" xmlns="" val="3879288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19087" y="714362"/>
            <a:ext cx="8567738" cy="4429138"/>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4101" name="CuadroTexto 5"/>
          <p:cNvSpPr txBox="1">
            <a:spLocks noChangeArrowheads="1"/>
          </p:cNvSpPr>
          <p:nvPr/>
        </p:nvSpPr>
        <p:spPr bwMode="auto">
          <a:xfrm>
            <a:off x="214283" y="784032"/>
            <a:ext cx="8715436" cy="4391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s-ES_tradnl" altLang="en-US" sz="2000" b="1" dirty="0" smtClean="0">
                <a:solidFill>
                  <a:srgbClr val="002060"/>
                </a:solidFill>
              </a:rPr>
              <a:t>La empresa social tiene como objetivo principal el impacto social por encima de generar beneficios. La Comisión Europea utiliza “empresa social” para organizaciones que:</a:t>
            </a:r>
            <a:endParaRPr lang="es-ES_tradnl" altLang="en-US" sz="2000" dirty="0" smtClean="0">
              <a:solidFill>
                <a:srgbClr val="002060"/>
              </a:solidFill>
            </a:endParaRPr>
          </a:p>
          <a:p>
            <a:pPr lvl="2" eaLnBrk="1" hangingPunct="1">
              <a:lnSpc>
                <a:spcPct val="150000"/>
              </a:lnSpc>
            </a:pPr>
            <a:r>
              <a:rPr lang="es-ES_tradnl" altLang="en-US" dirty="0" smtClean="0">
                <a:solidFill>
                  <a:srgbClr val="002060"/>
                </a:solidFill>
              </a:rPr>
              <a:t>Desarrollan una </a:t>
            </a:r>
            <a:r>
              <a:rPr lang="es-ES_tradnl" altLang="en-US" b="1" dirty="0" smtClean="0">
                <a:solidFill>
                  <a:srgbClr val="002060"/>
                </a:solidFill>
              </a:rPr>
              <a:t>actividad comercial </a:t>
            </a:r>
            <a:r>
              <a:rPr lang="es-ES_tradnl" altLang="en-US" dirty="0" smtClean="0">
                <a:solidFill>
                  <a:srgbClr val="002060"/>
                </a:solidFill>
              </a:rPr>
              <a:t>para conseguir su objetivo social</a:t>
            </a:r>
          </a:p>
          <a:p>
            <a:pPr lvl="2" eaLnBrk="1" hangingPunct="1">
              <a:lnSpc>
                <a:spcPct val="150000"/>
              </a:lnSpc>
            </a:pPr>
            <a:r>
              <a:rPr lang="es-ES_tradnl" altLang="en-US" b="1" dirty="0" smtClean="0">
                <a:solidFill>
                  <a:srgbClr val="002060"/>
                </a:solidFill>
              </a:rPr>
              <a:t>Reinvierten la mayoría de sus beneficios </a:t>
            </a:r>
            <a:r>
              <a:rPr lang="es-ES_tradnl" altLang="en-US" dirty="0" smtClean="0">
                <a:solidFill>
                  <a:srgbClr val="002060"/>
                </a:solidFill>
              </a:rPr>
              <a:t>para conseguir su objetivo social </a:t>
            </a:r>
          </a:p>
          <a:p>
            <a:pPr lvl="2" eaLnBrk="1" hangingPunct="1">
              <a:lnSpc>
                <a:spcPct val="150000"/>
              </a:lnSpc>
            </a:pPr>
            <a:r>
              <a:rPr lang="es-ES_tradnl" altLang="en-US" dirty="0" smtClean="0">
                <a:solidFill>
                  <a:srgbClr val="002060"/>
                </a:solidFill>
              </a:rPr>
              <a:t>Tienen un </a:t>
            </a:r>
            <a:r>
              <a:rPr lang="es-ES_tradnl" altLang="en-US" b="1" dirty="0" smtClean="0">
                <a:solidFill>
                  <a:srgbClr val="002060"/>
                </a:solidFill>
              </a:rPr>
              <a:t>método organizativ</a:t>
            </a:r>
            <a:r>
              <a:rPr lang="es-ES_tradnl" altLang="en-US" dirty="0" smtClean="0">
                <a:solidFill>
                  <a:srgbClr val="002060"/>
                </a:solidFill>
              </a:rPr>
              <a:t>o o </a:t>
            </a:r>
            <a:r>
              <a:rPr lang="es-ES_tradnl" altLang="en-US" b="1" dirty="0" smtClean="0">
                <a:solidFill>
                  <a:srgbClr val="002060"/>
                </a:solidFill>
              </a:rPr>
              <a:t>sistema de propiedad </a:t>
            </a:r>
            <a:r>
              <a:rPr lang="es-ES_tradnl" altLang="en-US" dirty="0" smtClean="0">
                <a:solidFill>
                  <a:srgbClr val="002060"/>
                </a:solidFill>
              </a:rPr>
              <a:t>que refleja la </a:t>
            </a:r>
            <a:r>
              <a:rPr lang="es-ES_tradnl" altLang="en-US" b="1" dirty="0" smtClean="0">
                <a:solidFill>
                  <a:srgbClr val="002060"/>
                </a:solidFill>
              </a:rPr>
              <a:t>misión</a:t>
            </a:r>
            <a:r>
              <a:rPr lang="es-ES_tradnl" altLang="en-US" dirty="0" smtClean="0">
                <a:solidFill>
                  <a:srgbClr val="002060"/>
                </a:solidFill>
              </a:rPr>
              <a:t> de la empresa, utilizando principios </a:t>
            </a:r>
            <a:r>
              <a:rPr lang="es-ES_tradnl" altLang="en-US" b="1" dirty="0" smtClean="0">
                <a:solidFill>
                  <a:srgbClr val="002060"/>
                </a:solidFill>
              </a:rPr>
              <a:t>democráticos</a:t>
            </a:r>
            <a:r>
              <a:rPr lang="es-ES_tradnl" altLang="en-US" dirty="0" smtClean="0">
                <a:solidFill>
                  <a:srgbClr val="002060"/>
                </a:solidFill>
              </a:rPr>
              <a:t> o basados en </a:t>
            </a:r>
            <a:r>
              <a:rPr lang="es-ES_tradnl" altLang="en-US" b="1" dirty="0" smtClean="0">
                <a:solidFill>
                  <a:srgbClr val="002060"/>
                </a:solidFill>
              </a:rPr>
              <a:t>justicia social</a:t>
            </a:r>
          </a:p>
        </p:txBody>
      </p:sp>
      <p:sp>
        <p:nvSpPr>
          <p:cNvPr id="8" name="Title 1"/>
          <p:cNvSpPr txBox="1">
            <a:spLocks/>
          </p:cNvSpPr>
          <p:nvPr/>
        </p:nvSpPr>
        <p:spPr>
          <a:xfrm>
            <a:off x="457200" y="195486"/>
            <a:ext cx="7787208" cy="648072"/>
          </a:xfrm>
          <a:prstGeom prst="rect">
            <a:avLst/>
          </a:prstGeom>
        </p:spPr>
        <p:txBody>
          <a:bodyPr anchor="ctr"/>
          <a:lstStyle>
            <a:lvl1pPr algn="l" rtl="0" eaLnBrk="0" fontAlgn="base" hangingPunct="0">
              <a:spcBef>
                <a:spcPct val="0"/>
              </a:spcBef>
              <a:spcAft>
                <a:spcPct val="0"/>
              </a:spcAft>
              <a:defRPr sz="2400" b="1" kern="1200">
                <a:solidFill>
                  <a:srgbClr val="008BDD"/>
                </a:solidFill>
                <a:latin typeface="Arial"/>
                <a:ea typeface="MS PGothic" pitchFamily="34" charset="-128"/>
                <a:cs typeface="MS PGothic" charset="0"/>
              </a:defRPr>
            </a:lvl1pPr>
            <a:lvl2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2pPr>
            <a:lvl3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3pPr>
            <a:lvl4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4pPr>
            <a:lvl5pPr algn="l" rtl="0" eaLnBrk="0" fontAlgn="base" hangingPunct="0">
              <a:spcBef>
                <a:spcPct val="0"/>
              </a:spcBef>
              <a:spcAft>
                <a:spcPct val="0"/>
              </a:spcAft>
              <a:defRPr sz="2400" b="1">
                <a:solidFill>
                  <a:srgbClr val="008BDD"/>
                </a:solidFill>
                <a:latin typeface="Arial" pitchFamily="-110"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a:lstStyle>
          <a:p>
            <a:r>
              <a:rPr lang="nl-BE" dirty="0" smtClean="0"/>
              <a:t>La empresa social – definición UE</a:t>
            </a:r>
            <a:endParaRPr lang="nl-BE" dirty="0"/>
          </a:p>
        </p:txBody>
      </p:sp>
    </p:spTree>
    <p:extLst>
      <p:ext uri="{BB962C8B-B14F-4D97-AF65-F5344CB8AC3E}">
        <p14:creationId xmlns:p14="http://schemas.microsoft.com/office/powerpoint/2010/main" xmlns="" val="1149670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BE" dirty="0" smtClean="0"/>
              <a:t>GECES – Grupo de Expertos de la Comisión Europea</a:t>
            </a:r>
            <a:endParaRPr lang="nl-BE" dirty="0"/>
          </a:p>
        </p:txBody>
      </p:sp>
      <p:pic>
        <p:nvPicPr>
          <p:cNvPr id="3" name="Picture 2"/>
          <p:cNvPicPr>
            <a:picLocks noChangeAspect="1"/>
          </p:cNvPicPr>
          <p:nvPr/>
        </p:nvPicPr>
        <p:blipFill rotWithShape="1">
          <a:blip r:embed="rId3"/>
          <a:srcRect l="33201" t="17240" r="34775" b="9680"/>
          <a:stretch/>
        </p:blipFill>
        <p:spPr>
          <a:xfrm>
            <a:off x="2195737" y="951570"/>
            <a:ext cx="3650061" cy="3904368"/>
          </a:xfrm>
          <a:prstGeom prst="rect">
            <a:avLst/>
          </a:prstGeom>
        </p:spPr>
      </p:pic>
    </p:spTree>
    <p:extLst>
      <p:ext uri="{BB962C8B-B14F-4D97-AF65-F5344CB8AC3E}">
        <p14:creationId xmlns:p14="http://schemas.microsoft.com/office/powerpoint/2010/main" xmlns="" val="441570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BE" dirty="0"/>
              <a:t>¿</a:t>
            </a:r>
            <a:r>
              <a:rPr lang="nl-BE" dirty="0" smtClean="0"/>
              <a:t>A qué contribuye el emprendimiento social?</a:t>
            </a:r>
            <a:endParaRPr lang="nl-BE" dirty="0"/>
          </a:p>
        </p:txBody>
      </p:sp>
      <p:sp>
        <p:nvSpPr>
          <p:cNvPr id="4" name="Rounded Rectangle 3"/>
          <p:cNvSpPr/>
          <p:nvPr/>
        </p:nvSpPr>
        <p:spPr>
          <a:xfrm>
            <a:off x="498838" y="1625938"/>
            <a:ext cx="2488987"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smtClean="0"/>
              <a:t>Creación y desarrollo de empleo inclusivo y de calidad</a:t>
            </a:r>
            <a:endParaRPr lang="es-ES_tradnl" sz="2000" dirty="0"/>
          </a:p>
        </p:txBody>
      </p:sp>
      <p:sp>
        <p:nvSpPr>
          <p:cNvPr id="35" name="Rounded Rectangle 34"/>
          <p:cNvSpPr/>
          <p:nvPr/>
        </p:nvSpPr>
        <p:spPr>
          <a:xfrm>
            <a:off x="3275856" y="1625938"/>
            <a:ext cx="244827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smtClean="0"/>
              <a:t>Inclusión social y reducción de pobreza</a:t>
            </a:r>
            <a:endParaRPr lang="es-ES_tradnl" sz="2000" dirty="0"/>
          </a:p>
        </p:txBody>
      </p:sp>
      <p:sp>
        <p:nvSpPr>
          <p:cNvPr id="38" name="Rounded Rectangle 37"/>
          <p:cNvSpPr/>
          <p:nvPr/>
        </p:nvSpPr>
        <p:spPr>
          <a:xfrm>
            <a:off x="6006550" y="1625334"/>
            <a:ext cx="259789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smtClean="0"/>
              <a:t>Inclusión e integración de inmigrantes y refugiados</a:t>
            </a:r>
            <a:endParaRPr lang="es-ES_tradnl" sz="2000" dirty="0"/>
          </a:p>
        </p:txBody>
      </p:sp>
      <p:sp>
        <p:nvSpPr>
          <p:cNvPr id="39" name="Rounded Rectangle 38"/>
          <p:cNvSpPr/>
          <p:nvPr/>
        </p:nvSpPr>
        <p:spPr>
          <a:xfrm>
            <a:off x="1848410" y="3165816"/>
            <a:ext cx="265158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smtClean="0"/>
              <a:t>Una economía basada en la comunidad local</a:t>
            </a:r>
            <a:endParaRPr lang="es-ES_tradnl" sz="2000" dirty="0"/>
          </a:p>
        </p:txBody>
      </p:sp>
      <p:sp>
        <p:nvSpPr>
          <p:cNvPr id="40" name="Rounded Rectangle 39"/>
          <p:cNvSpPr/>
          <p:nvPr/>
        </p:nvSpPr>
        <p:spPr>
          <a:xfrm>
            <a:off x="4788024" y="3165816"/>
            <a:ext cx="2508233"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smtClean="0"/>
              <a:t>Igualdad de genero</a:t>
            </a:r>
            <a:endParaRPr lang="es-ES_tradnl" sz="2000" dirty="0"/>
          </a:p>
        </p:txBody>
      </p:sp>
      <p:sp>
        <p:nvSpPr>
          <p:cNvPr id="5" name="TextBox 4"/>
          <p:cNvSpPr txBox="1"/>
          <p:nvPr/>
        </p:nvSpPr>
        <p:spPr>
          <a:xfrm>
            <a:off x="498838" y="1166180"/>
            <a:ext cx="2864887" cy="369332"/>
          </a:xfrm>
          <a:prstGeom prst="rect">
            <a:avLst/>
          </a:prstGeom>
          <a:noFill/>
        </p:spPr>
        <p:txBody>
          <a:bodyPr wrap="none" rtlCol="0">
            <a:spAutoFit/>
          </a:bodyPr>
          <a:lstStyle/>
          <a:p>
            <a:r>
              <a:rPr lang="en-US" b="1" dirty="0" smtClean="0"/>
              <a:t>GECES </a:t>
            </a:r>
            <a:r>
              <a:rPr lang="en-US" b="1" dirty="0" err="1" smtClean="0"/>
              <a:t>destacó</a:t>
            </a:r>
            <a:r>
              <a:rPr lang="en-US" b="1" dirty="0" smtClean="0"/>
              <a:t> 5 areas:</a:t>
            </a:r>
            <a:endParaRPr lang="en-US" b="1" dirty="0"/>
          </a:p>
        </p:txBody>
      </p:sp>
    </p:spTree>
    <p:extLst>
      <p:ext uri="{BB962C8B-B14F-4D97-AF65-F5344CB8AC3E}">
        <p14:creationId xmlns:p14="http://schemas.microsoft.com/office/powerpoint/2010/main" xmlns="" val="1613609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BE" dirty="0" smtClean="0"/>
              <a:t>¿Cuáles son los principales retos?</a:t>
            </a:r>
            <a:endParaRPr lang="nl-BE" dirty="0"/>
          </a:p>
        </p:txBody>
      </p:sp>
      <p:sp>
        <p:nvSpPr>
          <p:cNvPr id="5" name="TextBox 4"/>
          <p:cNvSpPr txBox="1"/>
          <p:nvPr/>
        </p:nvSpPr>
        <p:spPr>
          <a:xfrm>
            <a:off x="498838" y="1166180"/>
            <a:ext cx="7889587" cy="369332"/>
          </a:xfrm>
          <a:prstGeom prst="rect">
            <a:avLst/>
          </a:prstGeom>
          <a:noFill/>
        </p:spPr>
        <p:txBody>
          <a:bodyPr wrap="square" rtlCol="0">
            <a:spAutoFit/>
          </a:bodyPr>
          <a:lstStyle/>
          <a:p>
            <a:r>
              <a:rPr lang="es-ES_tradnl" b="1" dirty="0" smtClean="0"/>
              <a:t>GECES desarrolló sus recomendaciones en 4 áreas</a:t>
            </a:r>
            <a:r>
              <a:rPr lang="en-US" b="1" dirty="0" smtClean="0"/>
              <a:t>:</a:t>
            </a:r>
            <a:endParaRPr lang="en-US" b="1" dirty="0"/>
          </a:p>
        </p:txBody>
      </p:sp>
      <p:sp>
        <p:nvSpPr>
          <p:cNvPr id="7" name="Rectangle 6"/>
          <p:cNvSpPr/>
          <p:nvPr/>
        </p:nvSpPr>
        <p:spPr>
          <a:xfrm>
            <a:off x="1162989" y="1781267"/>
            <a:ext cx="2952328" cy="1458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Falta de visibilidad</a:t>
            </a:r>
            <a:r>
              <a:rPr lang="es-ES" sz="2400" dirty="0"/>
              <a:t>, </a:t>
            </a:r>
            <a:r>
              <a:rPr lang="es-ES" sz="2400" dirty="0" smtClean="0"/>
              <a:t> </a:t>
            </a:r>
            <a:r>
              <a:rPr lang="es-ES" sz="2400" dirty="0"/>
              <a:t>reconocimiento </a:t>
            </a:r>
            <a:r>
              <a:rPr lang="es-ES" sz="2400" dirty="0" smtClean="0"/>
              <a:t>e identidad</a:t>
            </a:r>
            <a:endParaRPr lang="en-US" sz="2400" dirty="0"/>
          </a:p>
        </p:txBody>
      </p:sp>
      <p:sp>
        <p:nvSpPr>
          <p:cNvPr id="41" name="Rectangle 40"/>
          <p:cNvSpPr/>
          <p:nvPr/>
        </p:nvSpPr>
        <p:spPr>
          <a:xfrm>
            <a:off x="4683462" y="1781267"/>
            <a:ext cx="2952328" cy="1458162"/>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smtClean="0"/>
              <a:t>Acceso a financiación</a:t>
            </a:r>
            <a:endParaRPr lang="es-ES_tradnl" sz="2400" b="1" dirty="0"/>
          </a:p>
        </p:txBody>
      </p:sp>
      <p:sp>
        <p:nvSpPr>
          <p:cNvPr id="42" name="Rectangle 41"/>
          <p:cNvSpPr/>
          <p:nvPr/>
        </p:nvSpPr>
        <p:spPr>
          <a:xfrm>
            <a:off x="1163133" y="3381840"/>
            <a:ext cx="2952328" cy="1458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t>Entorno jurídico</a:t>
            </a:r>
            <a:endParaRPr lang="es-ES_tradnl" sz="2400" dirty="0"/>
          </a:p>
        </p:txBody>
      </p:sp>
      <p:sp>
        <p:nvSpPr>
          <p:cNvPr id="43" name="Rectangle 42"/>
          <p:cNvSpPr/>
          <p:nvPr/>
        </p:nvSpPr>
        <p:spPr>
          <a:xfrm>
            <a:off x="4683462" y="3381840"/>
            <a:ext cx="2952328" cy="1458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t>Crecimiento y desarrollo internacional</a:t>
            </a:r>
            <a:endParaRPr lang="es-ES_tradnl" sz="2400" dirty="0"/>
          </a:p>
        </p:txBody>
      </p:sp>
    </p:spTree>
    <p:extLst>
      <p:ext uri="{BB962C8B-B14F-4D97-AF65-F5344CB8AC3E}">
        <p14:creationId xmlns:p14="http://schemas.microsoft.com/office/powerpoint/2010/main" xmlns="" val="4062281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3"/>
          <p:cNvSpPr>
            <a:spLocks noGrp="1"/>
          </p:cNvSpPr>
          <p:nvPr>
            <p:ph type="body" sz="quarter" idx="4294967295"/>
          </p:nvPr>
        </p:nvSpPr>
        <p:spPr>
          <a:xfrm>
            <a:off x="538843" y="1607088"/>
            <a:ext cx="7200900" cy="422758"/>
          </a:xfrm>
        </p:spPr>
        <p:txBody>
          <a:bodyPr>
            <a:noAutofit/>
          </a:bodyPr>
          <a:lstStyle/>
          <a:p>
            <a:pPr marL="0" indent="0">
              <a:buNone/>
            </a:pPr>
            <a:r>
              <a:rPr lang="es-ES_tradnl" altLang="en-US" sz="3300" b="1" cap="all" dirty="0" smtClean="0">
                <a:ea typeface="+mj-ea"/>
                <a:cs typeface="+mj-cs"/>
              </a:rPr>
              <a:t>LA INVERSIÓN DE IMPACTO</a:t>
            </a:r>
            <a:endParaRPr lang="es-ES_tradnl" altLang="en-US" sz="3300" b="1" cap="all" dirty="0">
              <a:ea typeface="+mj-ea"/>
              <a:cs typeface="+mj-cs"/>
            </a:endParaRPr>
          </a:p>
        </p:txBody>
      </p:sp>
      <p:sp>
        <p:nvSpPr>
          <p:cNvPr id="4" name="TextBox 3"/>
          <p:cNvSpPr txBox="1"/>
          <p:nvPr/>
        </p:nvSpPr>
        <p:spPr>
          <a:xfrm>
            <a:off x="1138918" y="2213541"/>
            <a:ext cx="6894740" cy="415498"/>
          </a:xfrm>
          <a:prstGeom prst="rect">
            <a:avLst/>
          </a:prstGeom>
          <a:noFill/>
        </p:spPr>
        <p:txBody>
          <a:bodyPr wrap="square" rtlCol="0">
            <a:spAutoFit/>
          </a:bodyPr>
          <a:lstStyle/>
          <a:p>
            <a:r>
              <a:rPr lang="en-GB" sz="2100" i="1" dirty="0" err="1" smtClean="0">
                <a:solidFill>
                  <a:schemeClr val="accent1"/>
                </a:solidFill>
                <a:latin typeface="Arial" panose="020B0604020202020204" pitchFamily="34" charset="0"/>
                <a:cs typeface="Arial" panose="020B0604020202020204" pitchFamily="34" charset="0"/>
              </a:rPr>
              <a:t>Definiciones</a:t>
            </a:r>
            <a:r>
              <a:rPr lang="en-GB" sz="2100" i="1" dirty="0" smtClean="0">
                <a:solidFill>
                  <a:schemeClr val="accent1"/>
                </a:solidFill>
                <a:latin typeface="Arial" panose="020B0604020202020204" pitchFamily="34" charset="0"/>
                <a:cs typeface="Arial" panose="020B0604020202020204" pitchFamily="34" charset="0"/>
              </a:rPr>
              <a:t> y </a:t>
            </a:r>
            <a:r>
              <a:rPr lang="en-GB" sz="2100" i="1" dirty="0" err="1" smtClean="0">
                <a:solidFill>
                  <a:schemeClr val="accent1"/>
                </a:solidFill>
                <a:latin typeface="Arial" panose="020B0604020202020204" pitchFamily="34" charset="0"/>
                <a:cs typeface="Arial" panose="020B0604020202020204" pitchFamily="34" charset="0"/>
              </a:rPr>
              <a:t>evolución</a:t>
            </a:r>
            <a:endParaRPr lang="en-GB" sz="2100"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119097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8D2185E9249A741A2130A905E2E6C67" ma:contentTypeVersion="3" ma:contentTypeDescription="Crear nuevo documento." ma:contentTypeScope="" ma:versionID="bf81696dc605d7839532dc7da8ce1ed0">
  <xsd:schema xmlns:xsd="http://www.w3.org/2001/XMLSchema" xmlns:xs="http://www.w3.org/2001/XMLSchema" xmlns:p="http://schemas.microsoft.com/office/2006/metadata/properties" xmlns:ns1="http://schemas.microsoft.com/sharepoint/v3" xmlns:ns2="f7bdf2c4-5ec0-435a-b443-9666db9760b8" xmlns:ns3="73a876ce-7d34-4c86-ab35-2a6ce6568537" targetNamespace="http://schemas.microsoft.com/office/2006/metadata/properties" ma:root="true" ma:fieldsID="bda1c148ceaac9b26b637ec1511a65b0" ns1:_="" ns2:_="" ns3:_="">
    <xsd:import namespace="http://schemas.microsoft.com/sharepoint/v3"/>
    <xsd:import namespace="f7bdf2c4-5ec0-435a-b443-9666db9760b8"/>
    <xsd:import namespace="73a876ce-7d34-4c86-ab35-2a6ce6568537"/>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VariationInstanc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bdf2c4-5ec0-435a-b443-9666db9760b8"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3a876ce-7d34-4c86-ab35-2a6ce6568537" elementFormDefault="qualified">
    <xsd:import namespace="http://schemas.microsoft.com/office/2006/documentManagement/types"/>
    <xsd:import namespace="http://schemas.microsoft.com/office/infopath/2007/PartnerControls"/>
    <xsd:element name="VariationInstanceId" ma:index="13" nillable="true" ma:displayName="VariationInstanceId" ma:hidden="true" ma:internalName="VariationInstance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Subjec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VariationInstanceId xmlns="73a876ce-7d34-4c86-ab35-2a6ce6568537">563a2dc1-e3bf-4e97-aacc-b86622fa875b</VariationInstanceId>
    <PublishingExpirationDate xmlns="http://schemas.microsoft.com/sharepoint/v3" xsi:nil="true"/>
    <PublishingStartDate xmlns="http://schemas.microsoft.com/sharepoint/v3"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020533-B431-467B-B1C0-2601DBD944D0}">
  <ds:schemaRefs>
    <ds:schemaRef ds:uri="http://schemas.microsoft.com/office/2006/metadata/longProperties"/>
  </ds:schemaRefs>
</ds:datastoreItem>
</file>

<file path=customXml/itemProps2.xml><?xml version="1.0" encoding="utf-8"?>
<ds:datastoreItem xmlns:ds="http://schemas.openxmlformats.org/officeDocument/2006/customXml" ds:itemID="{D072C425-B6F3-4245-9F51-3E6004CE8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bdf2c4-5ec0-435a-b443-9666db9760b8"/>
    <ds:schemaRef ds:uri="73a876ce-7d34-4c86-ab35-2a6ce6568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6C5E68-21C4-49EA-8EA7-50303C04D530}">
  <ds:schemaRefs>
    <ds:schemaRef ds:uri="http://schemas.microsoft.com/sharepoint/events"/>
  </ds:schemaRefs>
</ds:datastoreItem>
</file>

<file path=customXml/itemProps4.xml><?xml version="1.0" encoding="utf-8"?>
<ds:datastoreItem xmlns:ds="http://schemas.openxmlformats.org/officeDocument/2006/customXml" ds:itemID="{0F832F63-64A2-4A88-A136-BFE3B1386FDB}">
  <ds:schemaRefs>
    <ds:schemaRef ds:uri="http://schemas.microsoft.com/office/2006/metadata/properties"/>
    <ds:schemaRef ds:uri="http://schemas.microsoft.com/office/2006/documentManagement/types"/>
    <ds:schemaRef ds:uri="http://schemas.microsoft.com/office/infopath/2007/PartnerControls"/>
    <ds:schemaRef ds:uri="http://schemas.microsoft.com/sharepoint/v3"/>
    <ds:schemaRef ds:uri="http://www.w3.org/XML/1998/namespace"/>
    <ds:schemaRef ds:uri="http://purl.org/dc/dcmitype/"/>
    <ds:schemaRef ds:uri="http://purl.org/dc/elements/1.1/"/>
    <ds:schemaRef ds:uri="http://schemas.openxmlformats.org/package/2006/metadata/core-properties"/>
    <ds:schemaRef ds:uri="73a876ce-7d34-4c86-ab35-2a6ce6568537"/>
    <ds:schemaRef ds:uri="f7bdf2c4-5ec0-435a-b443-9666db9760b8"/>
    <ds:schemaRef ds:uri="http://purl.org/dc/terms/"/>
  </ds:schemaRefs>
</ds:datastoreItem>
</file>

<file path=customXml/itemProps5.xml><?xml version="1.0" encoding="utf-8"?>
<ds:datastoreItem xmlns:ds="http://schemas.openxmlformats.org/officeDocument/2006/customXml" ds:itemID="{9BCBEE97-068A-481F-BAEC-AA3382F85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11805</TotalTime>
  <Words>1084</Words>
  <Application>Microsoft Office PowerPoint</Application>
  <PresentationFormat>Presentación en pantalla (16:9)</PresentationFormat>
  <Paragraphs>158</Paragraphs>
  <Slides>24</Slides>
  <Notes>22</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Diapositiva 1</vt:lpstr>
      <vt:lpstr>AGENDA</vt:lpstr>
      <vt:lpstr>Diapositiva 3</vt:lpstr>
      <vt:lpstr>Diapositiva 4</vt:lpstr>
      <vt:lpstr>Diapositiva 5</vt:lpstr>
      <vt:lpstr>GECES – Grupo de Expertos de la Comisión Europea</vt:lpstr>
      <vt:lpstr>¿A qué contribuye el emprendimiento social?</vt:lpstr>
      <vt:lpstr>¿Cuáles son los principales retos?</vt:lpstr>
      <vt:lpstr>Diapositiva 9</vt:lpstr>
      <vt:lpstr>Diapositiva 10</vt:lpstr>
      <vt:lpstr>Inversiones de impacto en el “Spectrum”</vt:lpstr>
      <vt:lpstr>Diferentes necesidades según el grado de evolución</vt:lpstr>
      <vt:lpstr>Co-evolución capital riesgo / fundaciones</vt:lpstr>
      <vt:lpstr>Co-construyendo el mercado</vt:lpstr>
      <vt:lpstr>Ejemplo: Medición del impacto social</vt:lpstr>
      <vt:lpstr>Diapositiva 16</vt:lpstr>
      <vt:lpstr>Diapositiva 17</vt:lpstr>
      <vt:lpstr>Diapositiva 18</vt:lpstr>
      <vt:lpstr>Reino Unido – el país más avanzado</vt:lpstr>
      <vt:lpstr>Diapositiva 20</vt:lpstr>
      <vt:lpstr>Diapositiva 21</vt:lpstr>
      <vt:lpstr>Diapositiva 22</vt:lpstr>
      <vt:lpstr>Diapositiva 23</vt:lpstr>
      <vt:lpstr>Diapositiva 24</vt:lpstr>
    </vt:vector>
  </TitlesOfParts>
  <Company>ESADE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ESADE_Corporate_Presentation_ENG</dc:title>
  <dc:creator>ESADE</dc:creator>
  <cp:lastModifiedBy>Usuario</cp:lastModifiedBy>
  <cp:revision>566</cp:revision>
  <cp:lastPrinted>2017-06-22T08:56:14Z</cp:lastPrinted>
  <dcterms:created xsi:type="dcterms:W3CDTF">2013-07-16T09:02:21Z</dcterms:created>
  <dcterms:modified xsi:type="dcterms:W3CDTF">2018-05-08T16:14:17Z</dcterms:modified>
</cp:coreProperties>
</file>